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57" r:id="rId3"/>
    <p:sldId id="362" r:id="rId4"/>
    <p:sldId id="364" r:id="rId5"/>
    <p:sldId id="365" r:id="rId6"/>
    <p:sldId id="366" r:id="rId7"/>
    <p:sldId id="313" r:id="rId8"/>
    <p:sldId id="316" r:id="rId9"/>
    <p:sldId id="367" r:id="rId10"/>
    <p:sldId id="368" r:id="rId11"/>
    <p:sldId id="369" r:id="rId12"/>
    <p:sldId id="370" r:id="rId13"/>
    <p:sldId id="376" r:id="rId14"/>
    <p:sldId id="322" r:id="rId15"/>
    <p:sldId id="381" r:id="rId16"/>
    <p:sldId id="361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FF"/>
    <a:srgbClr val="996600"/>
    <a:srgbClr val="FF6600"/>
    <a:srgbClr val="00CCFF"/>
    <a:srgbClr val="333300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78004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F54569CE-01C6-467C-BE11-3F1137760C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0CE74B4E-B8C4-4016-8ABF-A635D7A003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0332DB98-6809-4042-8D80-BC32353FA69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90A35978-196E-4D67-84E5-CC7528B2E6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F34CD06-6CE4-4203-BE67-5EA644BA095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3FC9BD9-8143-4283-8EEB-A944E067A3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F060C5F-39B6-44C5-A4D0-A4013B056D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ECB131B-0E8D-4592-9536-EAAD8F0546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8384EBC-0273-4329-9845-D4F9EAB575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D1A8F1E-250D-4986-B5C8-B004D2C7DA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2F9F6F03-A04A-4FDE-A993-58D9FB90E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182D35FC-BC1C-4B36-81D7-0FF49FAAE85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47A8576-A913-4E5A-B850-0BDFD6469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FE458-39A1-474E-BC4B-FDA34F9A62C8}" type="slidenum">
              <a:rPr lang="en-US" altLang="tr-TR" smtClean="0"/>
              <a:pPr>
                <a:spcBef>
                  <a:spcPct val="0"/>
                </a:spcBef>
              </a:pPr>
              <a:t>1</a:t>
            </a:fld>
            <a:endParaRPr lang="en-US" altLang="tr-T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BB5EA25-14A1-4211-9AC3-12801A9D5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61EBFBE-C667-4D2B-B505-21F2AADAD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1438B1E-DF0E-4A1B-B538-30AC42FBA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17B7BA-0D1F-4292-9DA9-1D380B3F6CD4}" type="slidenum">
              <a:rPr lang="en-US" altLang="tr-TR" smtClean="0"/>
              <a:pPr>
                <a:spcBef>
                  <a:spcPct val="0"/>
                </a:spcBef>
              </a:pPr>
              <a:t>10</a:t>
            </a:fld>
            <a:endParaRPr lang="en-US" altLang="tr-T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E3DE280-0555-4D36-B5E5-8EFFDCC99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FE63E1E-1203-4D20-B20D-68F2504CB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AD01C18-2E16-4665-8A9B-568F49CD5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E0664E-7C21-4A0F-A9AB-BF69827E316C}" type="slidenum">
              <a:rPr lang="en-US" altLang="tr-TR" smtClean="0"/>
              <a:pPr>
                <a:spcBef>
                  <a:spcPct val="0"/>
                </a:spcBef>
              </a:pPr>
              <a:t>11</a:t>
            </a:fld>
            <a:endParaRPr lang="en-US" altLang="tr-T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F66CCA0-FF20-4E1B-8E32-D9435F7D6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EA6C154-D979-4EE0-A640-DB52C687D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15D7D88-06A7-4F12-81A5-65175910B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954E48-B45E-4799-A8DB-5E06574758EC}" type="slidenum">
              <a:rPr lang="en-US" altLang="tr-TR" smtClean="0"/>
              <a:pPr>
                <a:spcBef>
                  <a:spcPct val="0"/>
                </a:spcBef>
              </a:pPr>
              <a:t>12</a:t>
            </a:fld>
            <a:endParaRPr lang="en-US" altLang="tr-T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5EDCBF5-4587-486A-B788-C79AA1D59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0736FA2-DBC5-442F-82B5-5F9271994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82DEEA0-4723-43F2-81BB-6F9E0E6DE4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9A95FD-0256-4CF3-96D9-C6D30FB9E5A1}" type="slidenum">
              <a:rPr lang="en-US" altLang="tr-TR" smtClean="0"/>
              <a:pPr>
                <a:spcBef>
                  <a:spcPct val="0"/>
                </a:spcBef>
              </a:pPr>
              <a:t>13</a:t>
            </a:fld>
            <a:endParaRPr lang="en-US" altLang="tr-T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A6D26D0-2672-4948-8AE5-B21E9D64A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B423F7A-B565-4EE6-983D-AFB0BD151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9A782F6-90E3-46E9-BDB6-16B051D4B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19A98A-F17D-407A-B147-4912F8CA6439}" type="slidenum">
              <a:rPr lang="en-US" altLang="tr-TR" smtClean="0"/>
              <a:pPr>
                <a:spcBef>
                  <a:spcPct val="0"/>
                </a:spcBef>
              </a:pPr>
              <a:t>15</a:t>
            </a:fld>
            <a:endParaRPr lang="en-US" altLang="tr-T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98B3B87-490B-4EB6-9C60-D9B449EF8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A82FC0B-40A3-4BC4-9666-F11AA48EC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CC5E31C-92A7-4F9A-ADFD-0667AC99E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2F98476-7AE6-4A3A-82F4-367D15399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AD7A1B31-FE4B-4208-B9BB-A8BA059E3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4EDFDF-58DC-4CC6-958D-30E9F7B7F15D}" type="slidenum">
              <a:rPr lang="en-US" altLang="tr-TR" smtClean="0"/>
              <a:pPr>
                <a:spcBef>
                  <a:spcPct val="0"/>
                </a:spcBef>
              </a:pPr>
              <a:t>16</a:t>
            </a:fld>
            <a:endParaRPr lang="en-US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8905867-B9A6-4072-A7F1-287740DCB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D8A72C-08CA-4763-9113-B89B3C94E40B}" type="slidenum">
              <a:rPr lang="en-US" altLang="tr-TR" smtClean="0"/>
              <a:pPr>
                <a:spcBef>
                  <a:spcPct val="0"/>
                </a:spcBef>
              </a:pPr>
              <a:t>2</a:t>
            </a:fld>
            <a:endParaRPr lang="en-US" altLang="tr-T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59A78A8-2BE2-4610-9069-E89AD8EFA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630B5CA-83CB-41E9-ADAB-4C5B6B5DC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BE7B122-640D-489B-91EA-3066809C5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B23F0B-AD2F-4F84-9C10-9DEA287F5F30}" type="slidenum">
              <a:rPr lang="en-US" altLang="tr-TR" smtClean="0"/>
              <a:pPr>
                <a:spcBef>
                  <a:spcPct val="0"/>
                </a:spcBef>
              </a:pPr>
              <a:t>3</a:t>
            </a:fld>
            <a:endParaRPr lang="en-US" altLang="tr-T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1B06415-A4F7-48B6-B2E9-8E33F0813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5D39449-E61D-4745-8F11-A13AC27D8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B29BC78-E202-4C92-8BA7-72A1F940B3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9D34C3-AB30-439A-B2BB-EA566ED59A0F}" type="slidenum">
              <a:rPr lang="en-US" altLang="tr-TR" smtClean="0"/>
              <a:pPr>
                <a:spcBef>
                  <a:spcPct val="0"/>
                </a:spcBef>
              </a:pPr>
              <a:t>4</a:t>
            </a:fld>
            <a:endParaRPr lang="en-US" altLang="tr-T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F481EFB-5220-4369-B11F-0CF8AADF6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329CFE0-365E-49F5-A514-D2B4230B0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3B0135A-DF95-42D0-A4EF-CC53CC3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AB912F-F7E4-4FFA-993C-00D44DF04015}" type="slidenum">
              <a:rPr lang="en-US" altLang="tr-TR" smtClean="0"/>
              <a:pPr>
                <a:spcBef>
                  <a:spcPct val="0"/>
                </a:spcBef>
              </a:pPr>
              <a:t>5</a:t>
            </a:fld>
            <a:endParaRPr lang="en-US" altLang="tr-T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16F41AD-798F-4F4C-9D66-07FE971BD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2C9ED9D-2F36-4C66-92DF-1DD2456DD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6196F6D-A2BD-4DCA-9A98-E51F0438F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87C722-B80E-47F0-BE61-3A7EE0C006BB}" type="slidenum">
              <a:rPr lang="en-US" altLang="tr-TR" smtClean="0"/>
              <a:pPr>
                <a:spcBef>
                  <a:spcPct val="0"/>
                </a:spcBef>
              </a:pPr>
              <a:t>6</a:t>
            </a:fld>
            <a:endParaRPr lang="en-US" altLang="tr-T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BD189B-22B5-4940-8B54-0997F1E17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052DBAB-F9B6-4B64-AF15-67A3C3BFD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BB26923-8B1E-452D-8E7B-55DC3FD9E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D9F0E5-18FC-4101-8A3E-D6288D3C241D}" type="slidenum">
              <a:rPr lang="en-US" altLang="tr-TR" smtClean="0"/>
              <a:pPr>
                <a:spcBef>
                  <a:spcPct val="0"/>
                </a:spcBef>
              </a:pPr>
              <a:t>7</a:t>
            </a:fld>
            <a:endParaRPr lang="en-US" altLang="tr-T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8F99330-F5DA-4430-83D6-F204D151C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267D605-F630-4C12-9E5D-099A7F34A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932EFD7-423A-47DD-8254-B0221C4B2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F35272-D794-441B-A58B-25335DC9FE4E}" type="slidenum">
              <a:rPr lang="en-US" altLang="tr-TR" smtClean="0"/>
              <a:pPr>
                <a:spcBef>
                  <a:spcPct val="0"/>
                </a:spcBef>
              </a:pPr>
              <a:t>8</a:t>
            </a:fld>
            <a:endParaRPr lang="en-US" altLang="tr-T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D8EAD25-B971-4FC2-9129-7F2B05F6D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8C0D9CB-B5DA-4165-9CAA-2359BA3CD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tr-TR">
                <a:latin typeface="Arial" panose="020B0604020202020204" pitchFamily="34" charset="0"/>
              </a:rPr>
              <a:t>In teaching radiography students, we teach them the book way and ask them to perform the tech way.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4BC4D6C-DDB7-4C84-AE67-3D371447D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598C1B-7228-453D-91CC-E4785FA6606C}" type="slidenum">
              <a:rPr lang="en-US" altLang="tr-TR" smtClean="0"/>
              <a:pPr>
                <a:spcBef>
                  <a:spcPct val="0"/>
                </a:spcBef>
              </a:pPr>
              <a:t>9</a:t>
            </a:fld>
            <a:endParaRPr lang="en-US" altLang="tr-T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E6976A1-E394-4F7E-9118-D305E194E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E330DDE-9569-4045-9520-ADD2AA7FA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1066800"/>
            <a:ext cx="38100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800600"/>
            <a:ext cx="4343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32639-85E2-4F06-9A8C-884AD1E54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3E3AB7-A221-47B8-B0A7-1BB678C84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A2076D-6AE5-4C95-B280-48CD526DF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B2A5-C4FA-4E21-9022-5D27ABA3E63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34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34CB4-BA84-424E-BE22-4A3E34AD4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C415D-08E1-44EC-9E74-8561E8921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525F6-7694-4B61-BFF6-2A3F13752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C29E-05B8-4653-9FF2-3316A0807A4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8878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74638"/>
            <a:ext cx="14097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0" y="274638"/>
            <a:ext cx="40767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20AC3-8383-4268-91B7-84936CF4A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60CCAB-B235-48EE-9A47-D9431787A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8B03BB-5461-41A6-8847-DCCB14E1F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FDE8-79C5-437C-82EB-D1E6A1F76A0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7484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0" y="1600200"/>
            <a:ext cx="2743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743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084BF-7956-49C9-B284-95EFE25CC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B11E73-9D70-458E-9F4E-BCED40BB9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1AFE1-6545-4DC3-8FC8-770B7BB17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C238-0495-493F-9030-60579FCA6A2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2393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3F426-2510-47D0-856A-E37291C73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B23B5-38A7-4BE2-8F92-D54D79621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017A44-D6B7-4348-BF1A-FF6ED0965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651F-E56F-4819-8458-C26A0C393FF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7023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369099-1CDF-4514-9722-EE768D3BD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B4B91-FD82-40F8-9220-4E651C92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DD9B67-7117-4361-B6B9-14150F9DA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3710-A3E9-4CFA-BCDB-B4399A35771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2441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1600200"/>
            <a:ext cx="2743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743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E2A42-E215-4B5E-B2CB-61B6910A7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C079D-0109-492F-B62D-3A3E990F2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19386-776C-4932-99B8-99B513E8B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CB982-A9C3-44F5-AB79-5B1FE471D7E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5278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E51AB1-585D-4BB6-9137-597F43D8B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E23D85-24F1-4963-A56F-41FADB80B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C05ADE-FDC9-43D2-ACCE-6EFA09FA0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36CDC-6966-4566-BD33-3A96DD4B0D6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3448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A0BCE8-7F03-4BFB-A88A-2EA9D0A80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CF115C-635D-452A-8BDB-20E0594C5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765E62-7FCA-4E50-AD78-40475A9B3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086A-2825-4D44-8689-BD667345176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458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051990-A731-408F-A45E-5A178BEBC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28F918-9383-495C-8C9A-DCB02167D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5A6348-EFE9-43AC-B4DE-34DBB1D03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1AC1-4073-43B0-87A7-8CC734DB65A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4391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69A0E-E1AF-42BE-9E27-C7A7B5F5C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708DC-036F-4C50-85C0-40040BD19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FFE04-DB51-43F6-8F78-C37B1ACC0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15A2-B22F-4BAC-B918-F5C0F62AEE8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4835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AD3D5-B959-4AD5-8D57-63ACA9F6F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39946-CC4D-4592-8CFA-9C870AF72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31418-513C-4FE1-95A8-C0B49EB19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9DF6-6230-4B18-98C3-A7CD28C131D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526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6472FF-9F83-41A6-8762-D726BFA43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274638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E30A61-5C13-4267-9CE2-C8CAD3E28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600200"/>
            <a:ext cx="5638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F42BBA-D9FF-4E05-8A18-80D60339DA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3A9EF5-4484-4575-8391-928BEBAF2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4CE0FE-CBC3-4CE0-8CEF-4025EF7F06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46542706-B2C3-4603-8CA3-EE0B31C2DD2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B31721-8D20-472D-BE85-264D06848A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685800"/>
            <a:ext cx="3886200" cy="2209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tr-TR" altLang="tr-TR" sz="3600" b="1"/>
              <a:t>Problem Çözme Becerileri</a:t>
            </a:r>
            <a:endParaRPr lang="en-US" altLang="tr-TR" sz="3600" b="1"/>
          </a:p>
        </p:txBody>
      </p:sp>
      <p:pic>
        <p:nvPicPr>
          <p:cNvPr id="5123" name="Resim 3">
            <a:extLst>
              <a:ext uri="{FF2B5EF4-FFF2-40B4-BE49-F238E27FC236}">
                <a16:creationId xmlns:a16="http://schemas.microsoft.com/office/drawing/2014/main" id="{A705A175-959D-4AD3-9BEC-29360145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46463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8"/>
    </mc:Choice>
    <mc:Fallback xmlns="">
      <p:transition spd="slow" advTm="6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724301-8A5B-4656-91D5-3E113970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57200"/>
            <a:ext cx="7162800" cy="76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kern="0" dirty="0">
                <a:solidFill>
                  <a:schemeClr val="tx1"/>
                </a:solidFill>
              </a:rPr>
              <a:t>En Uygun Çözümü Seçin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CC2691-326D-4A5A-BFE1-403CF700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752600"/>
            <a:ext cx="6781800" cy="4800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kern="0" dirty="0">
                <a:cs typeface="Times New Roman" panose="02020603050405020304" pitchFamily="18" charset="0"/>
              </a:rPr>
              <a:t>Her zaman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çözüm</a:t>
            </a:r>
            <a:r>
              <a:rPr lang="tr-TR" altLang="en-US" sz="2800" kern="0" dirty="0">
                <a:cs typeface="Times New Roman" panose="02020603050405020304" pitchFamily="18" charset="0"/>
              </a:rPr>
              <a:t> yollarını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etkileyebil</a:t>
            </a:r>
            <a:r>
              <a:rPr lang="tr-TR" altLang="en-US" sz="2800" kern="0" dirty="0" err="1">
                <a:cs typeface="Times New Roman" panose="02020603050405020304" pitchFamily="18" charset="0"/>
              </a:rPr>
              <a:t>ecek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şeyler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vardır</a:t>
            </a:r>
            <a:r>
              <a:rPr lang="en-US" altLang="en-US" sz="2800" kern="0" dirty="0">
                <a:cs typeface="Times New Roman" panose="02020603050405020304" pitchFamily="18" charset="0"/>
              </a:rPr>
              <a:t>: para, zaman,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insanlar</a:t>
            </a:r>
            <a:r>
              <a:rPr lang="en-US" altLang="en-US" sz="2800" kern="0" dirty="0"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prosedürler</a:t>
            </a:r>
            <a:r>
              <a:rPr lang="en-US" altLang="en-US" sz="2800" kern="0" dirty="0"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politikalar</a:t>
            </a:r>
            <a:r>
              <a:rPr lang="en-US" altLang="en-US" sz="2800" kern="0" dirty="0"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kurallar</a:t>
            </a:r>
            <a:r>
              <a:rPr lang="en-US" altLang="en-US" sz="2800" kern="0" dirty="0">
                <a:cs typeface="Times New Roman" panose="02020603050405020304" pitchFamily="18" charset="0"/>
              </a:rPr>
              <a:t>, v</a:t>
            </a:r>
            <a:r>
              <a:rPr lang="tr-TR" altLang="en-US" sz="2800" kern="0" dirty="0">
                <a:cs typeface="Times New Roman" panose="02020603050405020304" pitchFamily="18" charset="0"/>
              </a:rPr>
              <a:t>b.</a:t>
            </a:r>
            <a:endParaRPr lang="en-US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kern="0" dirty="0" err="1">
                <a:cs typeface="Times New Roman" panose="02020603050405020304" pitchFamily="18" charset="0"/>
              </a:rPr>
              <a:t>Artık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tr-TR" altLang="en-US" sz="2800" kern="0" dirty="0">
                <a:cs typeface="Times New Roman" panose="02020603050405020304" pitchFamily="18" charset="0"/>
              </a:rPr>
              <a:t>çözüm yolları belirlendiğine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göre</a:t>
            </a:r>
            <a:r>
              <a:rPr lang="en-US" altLang="en-US" sz="2800" kern="0" dirty="0"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koşullar</a:t>
            </a:r>
            <a:r>
              <a:rPr lang="en-US" altLang="en-US" sz="2800" kern="0" dirty="0"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kaynaklar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ve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diğer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hususlar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göz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önüne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alındığında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sorunu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çözmek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için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en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iyi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tr-TR" altLang="en-US" sz="2800" kern="0" dirty="0">
                <a:cs typeface="Times New Roman" panose="02020603050405020304" pitchFamily="18" charset="0"/>
              </a:rPr>
              <a:t>yolun hangisi olduğuna karar verme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zamanı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gelmiştir</a:t>
            </a:r>
            <a:r>
              <a:rPr lang="en-US" altLang="en-US" sz="2800" kern="0" dirty="0">
                <a:cs typeface="Times New Roman" panose="02020603050405020304" pitchFamily="18" charset="0"/>
              </a:rPr>
              <a:t>.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kern="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EFB597-A20F-4558-B77B-7A7E5783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9225"/>
            <a:ext cx="6477000" cy="1736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3600" kern="0" dirty="0">
                <a:solidFill>
                  <a:schemeClr val="tx1"/>
                </a:solidFill>
              </a:rPr>
              <a:t>Çözümü Uygulayın, Gerekli Olursa Değişiklik Yapın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43DF8B-8DB1-45D8-8972-12B04683C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6629400" cy="495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tr-TR" altLang="en-US" sz="2800" kern="0" dirty="0">
                <a:cs typeface="Times New Roman" panose="02020603050405020304" pitchFamily="18" charset="0"/>
              </a:rPr>
              <a:t>Artık seçtiğiniz çözüm yolunu uygulama aşamasındasınız. Çözüm yolunuzu uygularken durumu dikkatle takip etmeniz gerekir. Eğer istediğiniz gibi sonuç alamıyorsanız değişiklik yapmalısınız.</a:t>
            </a:r>
            <a:endParaRPr lang="en-US" altLang="en-US" kern="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0ADECA-B5D2-4A29-8D9A-C08327A2C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6629400" cy="1736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kern="0" dirty="0">
                <a:solidFill>
                  <a:schemeClr val="tx1"/>
                </a:solidFill>
              </a:rPr>
              <a:t>Çözümü Değerlendirin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kern="0" dirty="0">
                <a:solidFill>
                  <a:schemeClr val="tx1"/>
                </a:solidFill>
              </a:rPr>
              <a:t>         </a:t>
            </a:r>
            <a:r>
              <a:rPr lang="tr-TR" sz="3200" kern="0" dirty="0">
                <a:solidFill>
                  <a:schemeClr val="tx1"/>
                </a:solidFill>
              </a:rPr>
              <a:t>( Son Aşama )</a:t>
            </a:r>
            <a:r>
              <a:rPr lang="tr-TR" sz="3200" kern="0" dirty="0">
                <a:solidFill>
                  <a:srgbClr val="002060"/>
                </a:solidFill>
              </a:rPr>
              <a:t>	</a:t>
            </a:r>
            <a:endParaRPr lang="en-US" kern="0" dirty="0">
              <a:solidFill>
                <a:srgbClr val="00206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D3ADEC-FA12-4ED6-9170-57331B0EA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6705600" cy="3581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kern="0" dirty="0" err="1">
                <a:cs typeface="Times New Roman" panose="02020603050405020304" pitchFamily="18" charset="0"/>
              </a:rPr>
              <a:t>Çözüm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işe</a:t>
            </a:r>
            <a:r>
              <a:rPr lang="en-US" altLang="en-US" sz="2800" kern="0" dirty="0">
                <a:cs typeface="Times New Roman" panose="02020603050405020304" pitchFamily="18" charset="0"/>
              </a:rPr>
              <a:t> y</a:t>
            </a:r>
            <a:r>
              <a:rPr lang="tr-TR" altLang="en-US" sz="2800" kern="0" dirty="0">
                <a:cs typeface="Times New Roman" panose="02020603050405020304" pitchFamily="18" charset="0"/>
              </a:rPr>
              <a:t>aradı mı</a:t>
            </a:r>
            <a:r>
              <a:rPr lang="en-US" altLang="en-US" sz="2800" kern="0" dirty="0">
                <a:cs typeface="Times New Roman" panose="02020603050405020304" pitchFamily="18" charset="0"/>
              </a:rPr>
              <a:t>?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en-US" sz="2800" kern="0" dirty="0">
                <a:cs typeface="Times New Roman" panose="02020603050405020304" pitchFamily="18" charset="0"/>
              </a:rPr>
              <a:t>Yaramadı ise, sebepleri neler</a:t>
            </a:r>
            <a:r>
              <a:rPr lang="en-US" altLang="en-US" sz="2800" kern="0" dirty="0">
                <a:cs typeface="Times New Roman" panose="02020603050405020304" pitchFamily="18" charset="0"/>
              </a:rPr>
              <a:t>?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kern="0" dirty="0">
                <a:cs typeface="Times New Roman" panose="02020603050405020304" pitchFamily="18" charset="0"/>
              </a:rPr>
              <a:t>Ne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doğru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gitti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ve</a:t>
            </a:r>
            <a:r>
              <a:rPr lang="en-US" altLang="en-US" sz="2800" kern="0" dirty="0">
                <a:cs typeface="Times New Roman" panose="02020603050405020304" pitchFamily="18" charset="0"/>
              </a:rPr>
              <a:t> ne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yanlış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gitti</a:t>
            </a:r>
            <a:r>
              <a:rPr lang="en-US" altLang="en-US" sz="2800" kern="0" dirty="0">
                <a:cs typeface="Times New Roman" panose="02020603050405020304" pitchFamily="18" charset="0"/>
              </a:rPr>
              <a:t>?            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kern="0" dirty="0" err="1">
                <a:cs typeface="Times New Roman" panose="02020603050405020304" pitchFamily="18" charset="0"/>
              </a:rPr>
              <a:t>Çözümün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daha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iyi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çalışması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için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hangi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ayarlamaları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yapma</a:t>
            </a:r>
            <a:r>
              <a:rPr lang="tr-TR" altLang="en-US" sz="2800" kern="0" dirty="0" err="1">
                <a:cs typeface="Times New Roman" panose="02020603050405020304" pitchFamily="18" charset="0"/>
              </a:rPr>
              <a:t>nız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gerekiyor</a:t>
            </a:r>
            <a:r>
              <a:rPr lang="en-US" altLang="en-US" sz="2800" kern="0" dirty="0"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defRPr/>
            </a:pPr>
            <a:endParaRPr lang="en-US" altLang="en-US" kern="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kern="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047AE28-A207-4BD3-8945-95FFF7027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00200"/>
            <a:ext cx="7086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Problem </a:t>
            </a:r>
            <a:r>
              <a:rPr lang="en-US" altLang="en-US" sz="2800" dirty="0" err="1">
                <a:cs typeface="Times New Roman" panose="02020603050405020304" pitchFamily="18" charset="0"/>
              </a:rPr>
              <a:t>çözme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tr-TR" altLang="en-US" sz="2800" dirty="0">
                <a:cs typeface="Times New Roman" panose="02020603050405020304" pitchFamily="18" charset="0"/>
              </a:rPr>
              <a:t>becerisi öğrencilerin başarısını artırır.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Problem </a:t>
            </a:r>
            <a:r>
              <a:rPr lang="en-US" altLang="en-US" sz="2800" dirty="0" err="1">
                <a:cs typeface="Times New Roman" panose="02020603050405020304" pitchFamily="18" charset="0"/>
              </a:rPr>
              <a:t>çözme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tr-TR" altLang="en-US" sz="2800" dirty="0">
                <a:cs typeface="Times New Roman" panose="02020603050405020304" pitchFamily="18" charset="0"/>
              </a:rPr>
              <a:t>b</a:t>
            </a:r>
            <a:r>
              <a:rPr lang="en-US" altLang="en-US" sz="2800" dirty="0" err="1">
                <a:cs typeface="Times New Roman" panose="02020603050405020304" pitchFamily="18" charset="0"/>
              </a:rPr>
              <a:t>eceriler</a:t>
            </a:r>
            <a:r>
              <a:rPr lang="tr-TR" altLang="en-US" sz="2800" dirty="0">
                <a:cs typeface="Times New Roman" panose="02020603050405020304" pitchFamily="18" charset="0"/>
              </a:rPr>
              <a:t>inin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psikolojik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sağlık</a:t>
            </a:r>
            <a:r>
              <a:rPr lang="tr-TR" altLang="en-US" sz="2800" dirty="0">
                <a:cs typeface="Times New Roman" panose="02020603050405020304" pitchFamily="18" charset="0"/>
              </a:rPr>
              <a:t>,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öz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denetim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özgüven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tr-TR" altLang="en-US" sz="2800" dirty="0">
                <a:cs typeface="Times New Roman" panose="02020603050405020304" pitchFamily="18" charset="0"/>
              </a:rPr>
              <a:t>üzerinde olumlu etkileri vardır.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dirty="0">
                <a:cs typeface="Times New Roman" panose="02020603050405020304" pitchFamily="18" charset="0"/>
              </a:rPr>
              <a:t>Problem çözme becerileri başarılı bir birey olmanıza yardımcı olur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7098D88-1777-4706-A100-EC6709C69107}"/>
              </a:ext>
            </a:extLst>
          </p:cNvPr>
          <p:cNvSpPr txBox="1"/>
          <p:nvPr/>
        </p:nvSpPr>
        <p:spPr>
          <a:xfrm>
            <a:off x="2971800" y="3810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+mj-lt"/>
              </a:rPr>
              <a:t>Problem Çözme Becerisini Kazanmanın Faydaları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966B738-C5B0-441E-A3C9-95CAB4466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Sonuç Olarak</a:t>
            </a:r>
            <a:endParaRPr lang="en-US" altLang="tr-T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DF485FE-8654-45FE-85B8-5ACBE22BE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tr-TR" altLang="tr-TR" sz="2400" dirty="0">
                <a:cs typeface="Arial" panose="020B0604020202020204" pitchFamily="34" charset="0"/>
              </a:rPr>
              <a:t> Yeni fikirlere ve öğrenmeye açık olun.</a:t>
            </a:r>
          </a:p>
          <a:p>
            <a:pPr>
              <a:spcAft>
                <a:spcPts val="800"/>
              </a:spcAft>
            </a:pPr>
            <a:r>
              <a:rPr lang="tr-TR" altLang="tr-TR" sz="2400" dirty="0">
                <a:cs typeface="Arial" panose="020B0604020202020204" pitchFamily="34" charset="0"/>
              </a:rPr>
              <a:t>Fikirleri ve görüşleri için başkalarına saygı gösterin.</a:t>
            </a:r>
          </a:p>
          <a:p>
            <a:pPr>
              <a:spcAft>
                <a:spcPts val="800"/>
              </a:spcAft>
            </a:pPr>
            <a:r>
              <a:rPr lang="tr-TR" altLang="tr-TR" sz="2400" dirty="0">
                <a:cs typeface="Arial" panose="020B0604020202020204" pitchFamily="34" charset="0"/>
              </a:rPr>
              <a:t>Problem çözme becerileri hayatınız boyunca kullanmaya ve öğrenmeye devam edeceğiniz öğrenim türüdür.</a:t>
            </a:r>
          </a:p>
          <a:p>
            <a:pPr>
              <a:spcAft>
                <a:spcPts val="800"/>
              </a:spcAft>
            </a:pPr>
            <a:r>
              <a:rPr lang="tr-TR" altLang="tr-TR" sz="2400" dirty="0">
                <a:cs typeface="Arial" panose="020B0604020202020204" pitchFamily="34" charset="0"/>
              </a:rPr>
              <a:t>Bir problem varsa çözümünü aramak için asla çok erken veya çok geç değildir. Hemen başlayın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A43C2C8-3616-4093-9D96-D6FDB85A737D}"/>
              </a:ext>
            </a:extLst>
          </p:cNvPr>
          <p:cNvSpPr txBox="1"/>
          <p:nvPr/>
        </p:nvSpPr>
        <p:spPr>
          <a:xfrm>
            <a:off x="3048000" y="1238250"/>
            <a:ext cx="4648200" cy="411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tr-TR" altLang="en-US" sz="4000" b="1" kern="0" dirty="0">
                <a:solidFill>
                  <a:srgbClr val="FF0000"/>
                </a:solidFill>
              </a:rPr>
              <a:t>Unutmayın ki !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tr-TR" altLang="en-US" sz="4000" b="1" dirty="0">
                <a:solidFill>
                  <a:srgbClr val="FF0000"/>
                </a:solidFill>
              </a:rPr>
              <a:t>H</a:t>
            </a:r>
            <a:r>
              <a:rPr lang="tr-TR" altLang="en-US" sz="4000" b="1" kern="0" dirty="0">
                <a:solidFill>
                  <a:srgbClr val="FF0000"/>
                </a:solidFill>
              </a:rPr>
              <a:t>er problem, kendinizi geliştirmek için        kullanacağınız bir şans olabilir.</a:t>
            </a:r>
            <a:endParaRPr lang="tr-TR" alt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7AAE092-760A-438A-91B0-B35D396526E2}"/>
              </a:ext>
            </a:extLst>
          </p:cNvPr>
          <p:cNvSpPr/>
          <p:nvPr/>
        </p:nvSpPr>
        <p:spPr>
          <a:xfrm>
            <a:off x="6878489" y="-152400"/>
            <a:ext cx="3007022" cy="644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1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25AAA608-88F0-4801-B59F-106D6D95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810000"/>
            <a:ext cx="36591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Resim 4">
            <a:extLst>
              <a:ext uri="{FF2B5EF4-FFF2-40B4-BE49-F238E27FC236}">
                <a16:creationId xmlns:a16="http://schemas.microsoft.com/office/drawing/2014/main" id="{3B0EF6C8-2749-4BD6-9FEC-C447B504F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6A5517-7D1E-414A-A0EE-906E83AE3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cs typeface="Calibri" panose="020F0502020204030204" pitchFamily="34" charset="0"/>
              </a:rPr>
              <a:t>Hedefler</a:t>
            </a:r>
            <a:endParaRPr lang="tr-TR" altLang="tr-T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7FC452B-B531-4FB5-8802-72B91D403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altLang="tr-TR" sz="2800" dirty="0">
                <a:cs typeface="Arial" panose="020B0604020202020204" pitchFamily="34" charset="0"/>
              </a:rPr>
              <a:t>   Bu seminerin sonunda şunları     yapabileceksiniz: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tr-TR" altLang="tr-TR" sz="2800" dirty="0">
                <a:cs typeface="Arial" panose="020B0604020202020204" pitchFamily="34" charset="0"/>
              </a:rPr>
              <a:t>Problem çözme kavramını tanımlayabileceksiniz.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tr-TR" altLang="tr-TR" sz="2800" dirty="0">
                <a:cs typeface="Arial" panose="020B0604020202020204" pitchFamily="34" charset="0"/>
              </a:rPr>
              <a:t>6 aşamalı problem çözme sürecini açıklayabileceksiniz.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endParaRPr lang="tr-TR" altLang="tr-TR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FE9C775B-E1A6-47B2-9D49-3CE786149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Problem çözme, zihinsel bir süreçtir ve problemi bulma, tanılama ve çözmeyi amaçlar 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Tüm zihinsel işlevlerin en karmaşık olduğu , daha basit ve temel düşünce kalıplarının organize edilmesini gerektiren üst düzey bilişsel süreç olarak tanımlanmıştır.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Problem çözme: Ortadan kalkması istenen   bir problemin ayrıntıları üzerinde çalışma sürecidir.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tr-TR" altLang="tr-TR" sz="2400" dirty="0"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E8F77-84DC-4241-B61C-375391060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5791200" cy="1470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kern="0" dirty="0">
                <a:solidFill>
                  <a:schemeClr val="tx1"/>
                </a:solidFill>
              </a:rPr>
              <a:t>Problem </a:t>
            </a:r>
            <a:r>
              <a:rPr lang="tr-TR" kern="0" dirty="0">
                <a:solidFill>
                  <a:schemeClr val="tx1"/>
                </a:solidFill>
              </a:rPr>
              <a:t>Çözme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5"/>
    </mc:Choice>
    <mc:Fallback xmlns="">
      <p:transition spd="slow" advTm="83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0AB576-098E-459F-B9B2-E9E7D11D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2238"/>
            <a:ext cx="6477000" cy="1736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kern="0" dirty="0"/>
              <a:t>Problem </a:t>
            </a:r>
            <a:r>
              <a:rPr lang="tr-TR" kern="0" dirty="0"/>
              <a:t>Çözme Basamakları</a:t>
            </a:r>
            <a:endParaRPr lang="en-US" kern="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A5E533-38B6-435A-8B12-75B5AA1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58963"/>
            <a:ext cx="6781800" cy="4800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kern="0" dirty="0">
                <a:cs typeface="Times New Roman" panose="02020603050405020304" pitchFamily="18" charset="0"/>
              </a:rPr>
              <a:t>1.</a:t>
            </a:r>
            <a:r>
              <a:rPr lang="tr-TR" altLang="en-US" sz="2800" kern="0" dirty="0">
                <a:cs typeface="Times New Roman" panose="02020603050405020304" pitchFamily="18" charset="0"/>
              </a:rPr>
              <a:t> B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elirleyin</a:t>
            </a:r>
            <a:r>
              <a:rPr lang="tr-TR" altLang="en-US" sz="2800" kern="0" dirty="0">
                <a:cs typeface="Times New Roman" panose="02020603050405020304" pitchFamily="18" charset="0"/>
              </a:rPr>
              <a:t>.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kern="0" dirty="0">
                <a:cs typeface="Times New Roman" panose="02020603050405020304" pitchFamily="18" charset="0"/>
              </a:rPr>
              <a:t>2.</a:t>
            </a:r>
            <a:r>
              <a:rPr lang="tr-TR" altLang="en-US" sz="2800" kern="0" dirty="0">
                <a:cs typeface="Times New Roman" panose="02020603050405020304" pitchFamily="18" charset="0"/>
              </a:rPr>
              <a:t> A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naliz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tr-TR" altLang="en-US" sz="2800" kern="0" dirty="0">
                <a:cs typeface="Times New Roman" panose="02020603050405020304" pitchFamily="18" charset="0"/>
              </a:rPr>
              <a:t>edin.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kern="0" dirty="0">
                <a:cs typeface="Times New Roman" panose="02020603050405020304" pitchFamily="18" charset="0"/>
              </a:rPr>
              <a:t>3.</a:t>
            </a:r>
            <a:r>
              <a:rPr lang="tr-TR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Çözümü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ve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alternatifleri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oluşturun</a:t>
            </a:r>
            <a:r>
              <a:rPr lang="tr-TR" altLang="en-US" sz="2800" kern="0" dirty="0">
                <a:cs typeface="Times New Roman" panose="02020603050405020304" pitchFamily="18" charset="0"/>
              </a:rPr>
              <a:t>.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kern="0" dirty="0">
                <a:cs typeface="Times New Roman" panose="02020603050405020304" pitchFamily="18" charset="0"/>
              </a:rPr>
              <a:t>4.</a:t>
            </a:r>
            <a:r>
              <a:rPr lang="tr-TR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>
                <a:cs typeface="Times New Roman" panose="02020603050405020304" pitchFamily="18" charset="0"/>
              </a:rPr>
              <a:t>Uygun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çözümü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seçin</a:t>
            </a:r>
            <a:r>
              <a:rPr lang="tr-TR" altLang="en-US" sz="2800" kern="0" dirty="0">
                <a:cs typeface="Times New Roman" panose="02020603050405020304" pitchFamily="18" charset="0"/>
              </a:rPr>
              <a:t>.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kern="0" dirty="0">
                <a:cs typeface="Times New Roman" panose="02020603050405020304" pitchFamily="18" charset="0"/>
              </a:rPr>
              <a:t>5.</a:t>
            </a:r>
            <a:r>
              <a:rPr lang="tr-TR" altLang="en-US" sz="2800" kern="0" dirty="0">
                <a:cs typeface="Times New Roman" panose="02020603050405020304" pitchFamily="18" charset="0"/>
              </a:rPr>
              <a:t> U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ygulayın</a:t>
            </a:r>
            <a:r>
              <a:rPr lang="tr-TR" altLang="en-US" sz="2800" kern="0" dirty="0">
                <a:cs typeface="Times New Roman" panose="02020603050405020304" pitchFamily="18" charset="0"/>
              </a:rPr>
              <a:t>.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kern="0" dirty="0">
                <a:cs typeface="Times New Roman" panose="02020603050405020304" pitchFamily="18" charset="0"/>
              </a:rPr>
              <a:t>6.</a:t>
            </a:r>
            <a:r>
              <a:rPr lang="tr-TR" altLang="en-US" sz="2800" kern="0" dirty="0">
                <a:cs typeface="Times New Roman" panose="02020603050405020304" pitchFamily="18" charset="0"/>
              </a:rPr>
              <a:t> D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eğerlendirin</a:t>
            </a:r>
            <a:r>
              <a:rPr lang="tr-TR" altLang="en-US" sz="2800" kern="0" dirty="0">
                <a:cs typeface="Times New Roman" panose="02020603050405020304" pitchFamily="18" charset="0"/>
              </a:rPr>
              <a:t>.</a:t>
            </a:r>
            <a:endParaRPr lang="en-US" altLang="en-US" sz="2800" kern="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12788A-1166-499F-9E78-89086D39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8600"/>
            <a:ext cx="5410200" cy="1600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3200" kern="0" dirty="0">
                <a:solidFill>
                  <a:schemeClr val="tx1"/>
                </a:solidFill>
              </a:rPr>
              <a:t>Her Aşamada 4D Tekniğini Kullanın</a:t>
            </a:r>
            <a:endParaRPr lang="en-US" sz="3200" kern="0" dirty="0">
              <a:solidFill>
                <a:schemeClr val="tx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7E0F81-23BF-4227-BD72-32B91EF5B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828800"/>
            <a:ext cx="6172200" cy="4800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err="1">
                <a:cs typeface="Times New Roman" panose="02020603050405020304" pitchFamily="18" charset="0"/>
              </a:rPr>
              <a:t>Sorunun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tr-TR" altLang="en-US" sz="2800" kern="0" dirty="0">
                <a:cs typeface="Times New Roman" panose="02020603050405020304" pitchFamily="18" charset="0"/>
              </a:rPr>
              <a:t>her basamağında çözüme ulaşmak için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onay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adım</a:t>
            </a:r>
            <a:r>
              <a:rPr lang="tr-TR" altLang="en-US" sz="2800" kern="0" dirty="0" err="1">
                <a:cs typeface="Times New Roman" panose="02020603050405020304" pitchFamily="18" charset="0"/>
              </a:rPr>
              <a:t>ları</a:t>
            </a:r>
            <a:r>
              <a:rPr lang="tr-TR" altLang="en-US" sz="2800" kern="0" dirty="0">
                <a:cs typeface="Times New Roman" panose="02020603050405020304" pitchFamily="18" charset="0"/>
              </a:rPr>
              <a:t> olan</a:t>
            </a:r>
            <a:r>
              <a:rPr lang="en-US" altLang="en-US" sz="2800" kern="0" dirty="0">
                <a:cs typeface="Times New Roman" panose="02020603050405020304" pitchFamily="18" charset="0"/>
              </a:rPr>
              <a:t>                                             </a:t>
            </a:r>
            <a:r>
              <a:rPr lang="tr-TR" altLang="en-US" sz="2800" kern="0" dirty="0">
                <a:cs typeface="Times New Roman" panose="02020603050405020304" pitchFamily="18" charset="0"/>
              </a:rPr>
              <a:t>4-D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yöntemini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kullanın</a:t>
            </a:r>
            <a:r>
              <a:rPr lang="tr-TR" altLang="en-US" sz="2800" kern="0" dirty="0">
                <a:cs typeface="Times New Roman" panose="02020603050405020304" pitchFamily="18" charset="0"/>
              </a:rPr>
              <a:t>.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tr-TR" altLang="en-US" sz="2800" kern="0" dirty="0">
                <a:cs typeface="Times New Roman" panose="02020603050405020304" pitchFamily="18" charset="0"/>
              </a:rPr>
              <a:t>   </a:t>
            </a:r>
          </a:p>
          <a:p>
            <a:pPr marL="0" indent="0" eaLnBrk="1" hangingPunct="1">
              <a:buFontTx/>
              <a:buNone/>
              <a:defRPr/>
            </a:pPr>
            <a:r>
              <a:rPr lang="tr-TR" altLang="en-US" sz="2800" kern="0" dirty="0">
                <a:cs typeface="Times New Roman" panose="02020603050405020304" pitchFamily="18" charset="0"/>
              </a:rPr>
              <a:t>    </a:t>
            </a:r>
            <a:endParaRPr lang="en-US" altLang="en-US" sz="2800" kern="0" dirty="0">
              <a:cs typeface="Times New Roman" panose="02020603050405020304" pitchFamily="18" charset="0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D1DFA152-7AE4-454C-8A14-9F8DD68A8E2E}"/>
              </a:ext>
            </a:extLst>
          </p:cNvPr>
          <p:cNvGrpSpPr/>
          <p:nvPr/>
        </p:nvGrpSpPr>
        <p:grpSpPr>
          <a:xfrm>
            <a:off x="3429000" y="3657600"/>
            <a:ext cx="4953000" cy="2391549"/>
            <a:chOff x="3429000" y="3780651"/>
            <a:chExt cx="4953000" cy="2391549"/>
          </a:xfrm>
        </p:grpSpPr>
        <p:cxnSp>
          <p:nvCxnSpPr>
            <p:cNvPr id="5" name="Bağlayıcı: Dirsek 4">
              <a:extLst>
                <a:ext uri="{FF2B5EF4-FFF2-40B4-BE49-F238E27FC236}">
                  <a16:creationId xmlns:a16="http://schemas.microsoft.com/office/drawing/2014/main" id="{A7CEE1C5-AE51-411E-AE14-69E44F6AB1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5200" y="4229100"/>
              <a:ext cx="1066800" cy="647700"/>
            </a:xfrm>
            <a:prstGeom prst="bentConnector3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Bağlayıcı: Dirsek 6">
              <a:extLst>
                <a:ext uri="{FF2B5EF4-FFF2-40B4-BE49-F238E27FC236}">
                  <a16:creationId xmlns:a16="http://schemas.microsoft.com/office/drawing/2014/main" id="{3BD6C3A3-DEF0-4E5F-AB29-C0D6151A26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0" y="4876800"/>
              <a:ext cx="914400" cy="646262"/>
            </a:xfrm>
            <a:prstGeom prst="bentConnector3">
              <a:avLst>
                <a:gd name="adj1" fmla="val 6979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Bağlayıcı: Dirsek 7">
              <a:extLst>
                <a:ext uri="{FF2B5EF4-FFF2-40B4-BE49-F238E27FC236}">
                  <a16:creationId xmlns:a16="http://schemas.microsoft.com/office/drawing/2014/main" id="{A035185B-6823-480F-8A21-2AA3733CFE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86400" y="5525938"/>
              <a:ext cx="2667000" cy="646262"/>
            </a:xfrm>
            <a:prstGeom prst="bentConnector3">
              <a:avLst>
                <a:gd name="adj1" fmla="val 392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31DE7844-D85E-4DD4-9F25-36C6CDA9D407}"/>
                </a:ext>
              </a:extLst>
            </p:cNvPr>
            <p:cNvSpPr txBox="1"/>
            <p:nvPr/>
          </p:nvSpPr>
          <p:spPr>
            <a:xfrm>
              <a:off x="4114800" y="4387334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en-US" sz="2400" kern="0" dirty="0">
                  <a:cs typeface="Times New Roman" panose="02020603050405020304" pitchFamily="18" charset="0"/>
                </a:rPr>
                <a:t>Düşün</a:t>
              </a:r>
              <a:endParaRPr lang="tr-TR" dirty="0"/>
            </a:p>
          </p:txBody>
        </p:sp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496F58B9-3905-4888-B267-7146CC4851D9}"/>
                </a:ext>
              </a:extLst>
            </p:cNvPr>
            <p:cNvSpPr txBox="1"/>
            <p:nvPr/>
          </p:nvSpPr>
          <p:spPr>
            <a:xfrm>
              <a:off x="5257800" y="4957396"/>
              <a:ext cx="1266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kern="0" dirty="0">
                  <a:cs typeface="Times New Roman" panose="02020603050405020304" pitchFamily="18" charset="0"/>
                </a:rPr>
                <a:t>Davran</a:t>
              </a:r>
              <a:endParaRPr lang="tr-TR" sz="2400" dirty="0"/>
            </a:p>
          </p:txBody>
        </p: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AD952C0F-F248-4DAA-9763-690879D527E3}"/>
                </a:ext>
              </a:extLst>
            </p:cNvPr>
            <p:cNvSpPr txBox="1"/>
            <p:nvPr/>
          </p:nvSpPr>
          <p:spPr>
            <a:xfrm>
              <a:off x="6524624" y="5638800"/>
              <a:ext cx="1857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en-US" sz="2400" kern="0" dirty="0">
                  <a:cs typeface="Times New Roman" panose="02020603050405020304" pitchFamily="18" charset="0"/>
                </a:rPr>
                <a:t>Değerlendir</a:t>
              </a:r>
              <a:endParaRPr lang="tr-TR" sz="2400" dirty="0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7A8DEDC7-DC40-4DF2-A6C4-BE13930254A3}"/>
                </a:ext>
              </a:extLst>
            </p:cNvPr>
            <p:cNvSpPr txBox="1"/>
            <p:nvPr/>
          </p:nvSpPr>
          <p:spPr>
            <a:xfrm>
              <a:off x="3429000" y="3780651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kern="0" dirty="0">
                  <a:cs typeface="Times New Roman" panose="02020603050405020304" pitchFamily="18" charset="0"/>
                </a:rPr>
                <a:t>Dur</a:t>
              </a:r>
              <a:endParaRPr lang="tr-TR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CC4E2D-FB69-4E09-AFB5-EDD3C342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800"/>
            <a:ext cx="5943600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kern="0" dirty="0">
                <a:solidFill>
                  <a:schemeClr val="tx1"/>
                </a:solidFill>
              </a:rPr>
              <a:t>Problemi Analiz Edin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964AA9-84FD-4EE7-AF2F-5668E837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65275"/>
            <a:ext cx="5943600" cy="4191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err="1">
                <a:cs typeface="Times New Roman" panose="02020603050405020304" pitchFamily="18" charset="0"/>
              </a:rPr>
              <a:t>Analiz</a:t>
            </a:r>
            <a:r>
              <a:rPr lang="en-US" altLang="en-US" sz="2800" kern="0" dirty="0"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bilgi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toplamak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anlamına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gelir</a:t>
            </a:r>
            <a:r>
              <a:rPr lang="en-US" altLang="en-US" sz="2800" kern="0" dirty="0">
                <a:cs typeface="Times New Roman" panose="02020603050405020304" pitchFamily="18" charset="0"/>
              </a:rPr>
              <a:t>. Bilgi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topla</a:t>
            </a:r>
            <a:r>
              <a:rPr lang="tr-TR" altLang="en-US" sz="2800" kern="0" dirty="0" err="1">
                <a:cs typeface="Times New Roman" panose="02020603050405020304" pitchFamily="18" charset="0"/>
              </a:rPr>
              <a:t>mak</a:t>
            </a:r>
            <a:r>
              <a:rPr lang="tr-TR" altLang="en-US" sz="2800" kern="0" dirty="0">
                <a:cs typeface="Times New Roman" panose="02020603050405020304" pitchFamily="18" charset="0"/>
              </a:rPr>
              <a:t> için 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tr-TR" altLang="en-US" sz="2800" kern="0" dirty="0">
                <a:cs typeface="Times New Roman" panose="02020603050405020304" pitchFamily="18" charset="0"/>
              </a:rPr>
              <a:t>problemi derinlemesine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incele</a:t>
            </a:r>
            <a:r>
              <a:rPr lang="tr-TR" altLang="en-US" sz="2800" kern="0" dirty="0">
                <a:cs typeface="Times New Roman" panose="02020603050405020304" pitchFamily="18" charset="0"/>
              </a:rPr>
              <a:t>meniz gerekebilir. 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tr-TR" altLang="en-US" sz="2800" kern="0" dirty="0">
                <a:cs typeface="Times New Roman" panose="02020603050405020304" pitchFamily="18" charset="0"/>
              </a:rPr>
              <a:t>Gerekli bilgiyi topladıktan sonra problem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ve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neden</a:t>
            </a:r>
            <a:r>
              <a:rPr lang="tr-TR" altLang="en-US" sz="2800" kern="0" dirty="0" err="1">
                <a:cs typeface="Times New Roman" panose="02020603050405020304" pitchFamily="18" charset="0"/>
              </a:rPr>
              <a:t>leri</a:t>
            </a:r>
            <a:r>
              <a:rPr lang="tr-TR" altLang="en-US" sz="2800" kern="0" dirty="0">
                <a:cs typeface="Times New Roman" panose="02020603050405020304" pitchFamily="18" charset="0"/>
              </a:rPr>
              <a:t> hakkında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fikir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tr-TR" altLang="en-US" sz="2800" kern="0" dirty="0">
                <a:cs typeface="Times New Roman" panose="02020603050405020304" pitchFamily="18" charset="0"/>
              </a:rPr>
              <a:t>üretmeye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çalışın</a:t>
            </a:r>
            <a:r>
              <a:rPr lang="tr-TR" altLang="en-US" sz="2800" kern="0" dirty="0" err="1">
                <a:cs typeface="Times New Roman" panose="02020603050405020304" pitchFamily="18" charset="0"/>
              </a:rPr>
              <a:t>ız</a:t>
            </a:r>
            <a:r>
              <a:rPr lang="en-US" altLang="en-US" sz="2800" kern="0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lobe">
            <a:extLst>
              <a:ext uri="{FF2B5EF4-FFF2-40B4-BE49-F238E27FC236}">
                <a16:creationId xmlns:a16="http://schemas.microsoft.com/office/drawing/2014/main" id="{F478012F-91CE-4263-8827-37063FF5D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2011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DFFCBD91-2FC5-48A3-B70A-B84E374CAC36}"/>
              </a:ext>
            </a:extLst>
          </p:cNvPr>
          <p:cNvSpPr txBox="1">
            <a:spLocks/>
          </p:cNvSpPr>
          <p:nvPr/>
        </p:nvSpPr>
        <p:spPr>
          <a:xfrm>
            <a:off x="1638300" y="228600"/>
            <a:ext cx="5867400" cy="7921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kern="0" dirty="0">
                <a:solidFill>
                  <a:schemeClr val="bg1"/>
                </a:solidFill>
              </a:rPr>
              <a:t>Bilgi toplarken mutlaka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258C2DB9-015B-4D42-B775-270548179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0F7730FB-87C0-4152-AE39-C3B252DBC13E}"/>
              </a:ext>
            </a:extLst>
          </p:cNvPr>
          <p:cNvSpPr txBox="1">
            <a:spLocks/>
          </p:cNvSpPr>
          <p:nvPr/>
        </p:nvSpPr>
        <p:spPr>
          <a:xfrm>
            <a:off x="1295400" y="274638"/>
            <a:ext cx="6705600" cy="7921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kern="0" dirty="0">
                <a:solidFill>
                  <a:schemeClr val="bg1"/>
                </a:solidFill>
              </a:rPr>
              <a:t>Farklı açılardan da bakın.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289DCF-0B63-47BC-8EA9-A7B27E4B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3600" kern="0" dirty="0">
                <a:solidFill>
                  <a:schemeClr val="tx1"/>
                </a:solidFill>
                <a:cs typeface="Arial" panose="020B0604020202020204" pitchFamily="34" charset="0"/>
              </a:rPr>
              <a:t>Birden Fazla Çözüm</a:t>
            </a:r>
            <a:r>
              <a:rPr lang="en-US" sz="3600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cs typeface="Arial" panose="020B0604020202020204" pitchFamily="34" charset="0"/>
              </a:rPr>
              <a:t>Alternatif</a:t>
            </a:r>
            <a:r>
              <a:rPr lang="tr-TR" sz="3600" kern="0" dirty="0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en-US" sz="3600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cs typeface="Arial" panose="020B0604020202020204" pitchFamily="34" charset="0"/>
              </a:rPr>
              <a:t>Üret</a:t>
            </a:r>
            <a:r>
              <a:rPr lang="tr-TR" sz="3600" kern="0" dirty="0">
                <a:solidFill>
                  <a:schemeClr val="tx1"/>
                </a:solidFill>
                <a:cs typeface="Arial" panose="020B0604020202020204" pitchFamily="34" charset="0"/>
              </a:rPr>
              <a:t>meye Çalışın</a:t>
            </a:r>
            <a:endParaRPr lang="en-US" sz="36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9B8B7D-67EA-4BAB-90B2-B57B5A7E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0"/>
            <a:ext cx="6705600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tr-TR" altLang="en-US" sz="2800" kern="0" dirty="0">
                <a:cs typeface="Times New Roman" panose="02020603050405020304" pitchFamily="18" charset="0"/>
              </a:rPr>
              <a:t>Sorunu analiz ettikten sonra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çözüm</a:t>
            </a:r>
            <a:r>
              <a:rPr lang="tr-TR" altLang="en-US" sz="2800" kern="0" dirty="0">
                <a:cs typeface="Times New Roman" panose="02020603050405020304" pitchFamily="18" charset="0"/>
              </a:rPr>
              <a:t> alternatifi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geliştirmeye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başlayabilir</a:t>
            </a:r>
            <a:r>
              <a:rPr lang="tr-TR" altLang="en-US" sz="2800" kern="0" dirty="0">
                <a:cs typeface="Times New Roman" panose="02020603050405020304" pitchFamily="18" charset="0"/>
              </a:rPr>
              <a:t>siniz</a:t>
            </a:r>
            <a:r>
              <a:rPr lang="en-US" altLang="en-US" sz="2800" kern="0" dirty="0">
                <a:cs typeface="Times New Roman" panose="02020603050405020304" pitchFamily="18" charset="0"/>
              </a:rPr>
              <a:t>. Bu,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mümkün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ol</a:t>
            </a:r>
            <a:r>
              <a:rPr lang="tr-TR" altLang="en-US" sz="2800" kern="0" dirty="0" err="1">
                <a:cs typeface="Times New Roman" panose="02020603050405020304" pitchFamily="18" charset="0"/>
              </a:rPr>
              <a:t>duğunca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yaratıcı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ve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pratik</a:t>
            </a:r>
            <a:r>
              <a:rPr lang="tr-TR" altLang="en-US" sz="2800" kern="0" dirty="0">
                <a:cs typeface="Times New Roman" panose="02020603050405020304" pitchFamily="18" charset="0"/>
              </a:rPr>
              <a:t> olunması gereken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bir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adımdır</a:t>
            </a:r>
            <a:r>
              <a:rPr lang="en-US" altLang="en-US" sz="2800" kern="0" dirty="0">
                <a:cs typeface="Times New Roman" panose="02020603050405020304" pitchFamily="18" charset="0"/>
              </a:rPr>
              <a:t>.                          </a:t>
            </a:r>
            <a:endParaRPr lang="tr-TR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altLang="en-US" sz="28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en-US" sz="2800" kern="0" dirty="0">
                <a:cs typeface="Times New Roman" panose="02020603050405020304" pitchFamily="18" charset="0"/>
              </a:rPr>
              <a:t>Eğer birden fazla kişi bir problemi çözmeye çalışıyorsanız. </a:t>
            </a:r>
            <a:r>
              <a:rPr lang="en-US" altLang="en-US" sz="2800" kern="0" dirty="0">
                <a:cs typeface="Times New Roman" panose="02020603050405020304" pitchFamily="18" charset="0"/>
              </a:rPr>
              <a:t>Bu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adımda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beyin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fırtınası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tr-TR" altLang="en-US" sz="2800" kern="0" dirty="0">
                <a:cs typeface="Times New Roman" panose="02020603050405020304" pitchFamily="18" charset="0"/>
              </a:rPr>
              <a:t>yöntemini </a:t>
            </a:r>
            <a:r>
              <a:rPr lang="en-US" altLang="en-US" sz="2800" kern="0" dirty="0"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cs typeface="Times New Roman" panose="02020603050405020304" pitchFamily="18" charset="0"/>
              </a:rPr>
              <a:t>kullan</a:t>
            </a:r>
            <a:r>
              <a:rPr lang="tr-TR" altLang="en-US" sz="2800" kern="0" dirty="0" err="1">
                <a:cs typeface="Times New Roman" panose="02020603050405020304" pitchFamily="18" charset="0"/>
              </a:rPr>
              <a:t>abilirsiniz</a:t>
            </a:r>
            <a:r>
              <a:rPr lang="tr-TR" altLang="en-US" sz="2800" kern="0" dirty="0">
                <a:cs typeface="Times New Roman" panose="02020603050405020304" pitchFamily="18" charset="0"/>
              </a:rPr>
              <a:t>. </a:t>
            </a:r>
            <a:r>
              <a:rPr lang="ar-JO" altLang="en-US" sz="2000" kern="0" dirty="0"/>
              <a:t>    </a:t>
            </a:r>
            <a:endParaRPr lang="en-US" altLang="en-US" sz="2000" kern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kern="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_thinker">
  <a:themeElements>
    <a:clrScheme name="the_think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_think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e_think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think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think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think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think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think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think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think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think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think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think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think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the_thinker</Template>
  <TotalTime>3408</TotalTime>
  <Words>491</Words>
  <Application>Microsoft Office PowerPoint</Application>
  <PresentationFormat>Ekran Gösterisi (4:3)</PresentationFormat>
  <Paragraphs>73</Paragraphs>
  <Slides>16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Calibri</vt:lpstr>
      <vt:lpstr>the_thinker</vt:lpstr>
      <vt:lpstr>Problem Çözme Becerileri</vt:lpstr>
      <vt:lpstr>Hedefler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 Olarak</vt:lpstr>
      <vt:lpstr>PowerPoint Sunusu</vt:lpstr>
      <vt:lpstr>PowerPoint Sunusu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Thinker</dc:title>
  <dc:creator>Debbie</dc:creator>
  <cp:lastModifiedBy>toch</cp:lastModifiedBy>
  <cp:revision>176</cp:revision>
  <dcterms:created xsi:type="dcterms:W3CDTF">2008-04-17T14:11:58Z</dcterms:created>
  <dcterms:modified xsi:type="dcterms:W3CDTF">2020-12-08T20:41:33Z</dcterms:modified>
</cp:coreProperties>
</file>