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Lst>
  <p:notesMasterIdLst>
    <p:notesMasterId r:id="rId34"/>
  </p:notesMasterIdLst>
  <p:sldIdLst>
    <p:sldId id="256" r:id="rId3"/>
    <p:sldId id="306" r:id="rId4"/>
    <p:sldId id="304" r:id="rId5"/>
    <p:sldId id="308" r:id="rId6"/>
    <p:sldId id="283" r:id="rId7"/>
    <p:sldId id="284" r:id="rId8"/>
    <p:sldId id="285" r:id="rId9"/>
    <p:sldId id="280" r:id="rId10"/>
    <p:sldId id="266" r:id="rId11"/>
    <p:sldId id="267" r:id="rId12"/>
    <p:sldId id="281" r:id="rId13"/>
    <p:sldId id="289" r:id="rId14"/>
    <p:sldId id="279" r:id="rId15"/>
    <p:sldId id="290" r:id="rId16"/>
    <p:sldId id="291" r:id="rId17"/>
    <p:sldId id="303" r:id="rId18"/>
    <p:sldId id="309" r:id="rId19"/>
    <p:sldId id="310" r:id="rId20"/>
    <p:sldId id="293" r:id="rId21"/>
    <p:sldId id="296" r:id="rId22"/>
    <p:sldId id="297" r:id="rId23"/>
    <p:sldId id="298" r:id="rId24"/>
    <p:sldId id="305" r:id="rId25"/>
    <p:sldId id="299" r:id="rId26"/>
    <p:sldId id="300" r:id="rId27"/>
    <p:sldId id="301" r:id="rId28"/>
    <p:sldId id="312" r:id="rId29"/>
    <p:sldId id="313" r:id="rId30"/>
    <p:sldId id="302" r:id="rId31"/>
    <p:sldId id="295" r:id="rId32"/>
    <p:sldId id="29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3D7CD-B367-4B57-9A9C-363BF48D31E6}" type="datetimeFigureOut">
              <a:rPr lang="tr-TR" smtClean="0"/>
              <a:pPr/>
              <a:t>18.02.2020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9CE14-2211-4EF1-9842-7414432343DF}" type="slidenum">
              <a:rPr lang="tr-TR" smtClean="0"/>
              <a:pPr/>
              <a:t>‹#›</a:t>
            </a:fld>
            <a:endParaRPr lang="tr-TR"/>
          </a:p>
        </p:txBody>
      </p:sp>
    </p:spTree>
    <p:extLst>
      <p:ext uri="{BB962C8B-B14F-4D97-AF65-F5344CB8AC3E}">
        <p14:creationId xmlns:p14="http://schemas.microsoft.com/office/powerpoint/2010/main" val="204038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a:solidFill>
                  <a:schemeClr val="tx1"/>
                </a:solidFill>
                <a:latin typeface="+mn-lt"/>
                <a:ea typeface="+mn-ea"/>
                <a:cs typeface="+mn-cs"/>
                <a:hlinkClick r:id="rId3"/>
              </a:rPr>
              <a:t>www.</a:t>
            </a:r>
            <a:r>
              <a:rPr lang="tr-TR" sz="1200" u="sng" kern="1200" dirty="0" err="1">
                <a:solidFill>
                  <a:schemeClr val="tx1"/>
                </a:solidFill>
                <a:latin typeface="+mn-lt"/>
                <a:ea typeface="+mn-ea"/>
                <a:cs typeface="+mn-cs"/>
                <a:hlinkClick r:id="rId3"/>
              </a:rPr>
              <a:t>egitimhane</a:t>
            </a:r>
            <a:r>
              <a:rPr lang="tr-TR" sz="1200" u="sng" kern="1200" dirty="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989B8-EED7-4E6C-8D8D-59D35B2D16B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a:solidFill>
                  <a:schemeClr val="tx1"/>
                </a:solidFill>
                <a:latin typeface="+mn-lt"/>
                <a:ea typeface="+mn-ea"/>
                <a:cs typeface="+mn-cs"/>
                <a:hlinkClick r:id="rId3"/>
              </a:rPr>
              <a:t>www.</a:t>
            </a:r>
            <a:r>
              <a:rPr lang="tr-TR" sz="1200" u="sng" kern="1200" dirty="0" err="1">
                <a:solidFill>
                  <a:schemeClr val="tx1"/>
                </a:solidFill>
                <a:latin typeface="+mn-lt"/>
                <a:ea typeface="+mn-ea"/>
                <a:cs typeface="+mn-cs"/>
                <a:hlinkClick r:id="rId3"/>
              </a:rPr>
              <a:t>egitimhane</a:t>
            </a:r>
            <a:r>
              <a:rPr lang="tr-TR" sz="1200" u="sng" kern="1200" dirty="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989B8-EED7-4E6C-8D8D-59D35B2D16B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670121E-2BBA-4E7B-B1F9-9BBD2676371B}" type="slidenum">
              <a:rPr lang="tr-TR" smtClean="0"/>
              <a:pPr/>
              <a:t>26</a:t>
            </a:fld>
            <a:endParaRPr lang="tr-TR"/>
          </a:p>
        </p:txBody>
      </p:sp>
    </p:spTree>
    <p:extLst>
      <p:ext uri="{BB962C8B-B14F-4D97-AF65-F5344CB8AC3E}">
        <p14:creationId xmlns:p14="http://schemas.microsoft.com/office/powerpoint/2010/main" val="804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11CB94CC-204B-4D02-B639-43D76DB825FC}" type="datetimeFigureOut">
              <a:rPr lang="tr-TR" smtClean="0"/>
              <a:pPr/>
              <a:t>18.02.2020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72FA08DE-AAB9-4843-93B3-EB5894EB6D4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1CB94CC-204B-4D02-B639-43D76DB825FC}" type="datetimeFigureOut">
              <a:rPr lang="tr-TR" smtClean="0"/>
              <a:pPr/>
              <a:t>18.02.2020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FA08DE-AAB9-4843-93B3-EB5894EB6D4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1CB94CC-204B-4D02-B639-43D76DB825FC}" type="datetimeFigureOut">
              <a:rPr lang="tr-TR" smtClean="0"/>
              <a:pPr/>
              <a:t>18.02.2020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2FA08DE-AAB9-4843-93B3-EB5894EB6D42}"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202412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359901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117614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27489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55667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239125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106150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118163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11CB94CC-204B-4D02-B639-43D76DB825FC}" type="datetimeFigureOut">
              <a:rPr lang="tr-TR" smtClean="0"/>
              <a:pPr/>
              <a:t>18.02.2020</a:t>
            </a:fld>
            <a:endParaRPr lang="tr-TR"/>
          </a:p>
        </p:txBody>
      </p:sp>
      <p:sp>
        <p:nvSpPr>
          <p:cNvPr id="9" name="8 Slayt Numarası Yer Tutucusu"/>
          <p:cNvSpPr>
            <a:spLocks noGrp="1"/>
          </p:cNvSpPr>
          <p:nvPr>
            <p:ph type="sldNum" sz="quarter" idx="15"/>
          </p:nvPr>
        </p:nvSpPr>
        <p:spPr/>
        <p:txBody>
          <a:bodyPr rtlCol="0"/>
          <a:lstStyle/>
          <a:p>
            <a:fld id="{72FA08DE-AAB9-4843-93B3-EB5894EB6D42}"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2538373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2171242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420675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11CB94CC-204B-4D02-B639-43D76DB825FC}" type="datetimeFigureOut">
              <a:rPr lang="tr-TR" smtClean="0"/>
              <a:pPr/>
              <a:t>18.02.2020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72FA08DE-AAB9-4843-93B3-EB5894EB6D4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11CB94CC-204B-4D02-B639-43D76DB825FC}" type="datetimeFigureOut">
              <a:rPr lang="tr-TR" smtClean="0"/>
              <a:pPr/>
              <a:t>18.02.2020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2FA08DE-AAB9-4843-93B3-EB5894EB6D42}"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11CB94CC-204B-4D02-B639-43D76DB825FC}" type="datetimeFigureOut">
              <a:rPr lang="tr-TR" smtClean="0"/>
              <a:pPr/>
              <a:t>18.02.2020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2FA08DE-AAB9-4843-93B3-EB5894EB6D42}"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11CB94CC-204B-4D02-B639-43D76DB825FC}" type="datetimeFigureOut">
              <a:rPr lang="tr-TR" smtClean="0"/>
              <a:pPr/>
              <a:t>18.02.2020</a:t>
            </a:fld>
            <a:endParaRPr lang="tr-TR"/>
          </a:p>
        </p:txBody>
      </p:sp>
      <p:sp>
        <p:nvSpPr>
          <p:cNvPr id="7" name="6 Slayt Numarası Yer Tutucusu"/>
          <p:cNvSpPr>
            <a:spLocks noGrp="1"/>
          </p:cNvSpPr>
          <p:nvPr>
            <p:ph type="sldNum" sz="quarter" idx="11"/>
          </p:nvPr>
        </p:nvSpPr>
        <p:spPr/>
        <p:txBody>
          <a:bodyPr rtlCol="0"/>
          <a:lstStyle/>
          <a:p>
            <a:fld id="{72FA08DE-AAB9-4843-93B3-EB5894EB6D42}"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1CB94CC-204B-4D02-B639-43D76DB825FC}" type="datetimeFigureOut">
              <a:rPr lang="tr-TR" smtClean="0"/>
              <a:pPr/>
              <a:t>18.02.2020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2FA08DE-AAB9-4843-93B3-EB5894EB6D4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11CB94CC-204B-4D02-B639-43D76DB825FC}" type="datetimeFigureOut">
              <a:rPr lang="tr-TR" smtClean="0"/>
              <a:pPr/>
              <a:t>18.02.2020</a:t>
            </a:fld>
            <a:endParaRPr lang="tr-TR"/>
          </a:p>
        </p:txBody>
      </p:sp>
      <p:sp>
        <p:nvSpPr>
          <p:cNvPr id="22" name="21 Slayt Numarası Yer Tutucusu"/>
          <p:cNvSpPr>
            <a:spLocks noGrp="1"/>
          </p:cNvSpPr>
          <p:nvPr>
            <p:ph type="sldNum" sz="quarter" idx="15"/>
          </p:nvPr>
        </p:nvSpPr>
        <p:spPr/>
        <p:txBody>
          <a:bodyPr rtlCol="0"/>
          <a:lstStyle/>
          <a:p>
            <a:fld id="{72FA08DE-AAB9-4843-93B3-EB5894EB6D42}"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11CB94CC-204B-4D02-B639-43D76DB825FC}" type="datetimeFigureOut">
              <a:rPr lang="tr-TR" smtClean="0"/>
              <a:pPr/>
              <a:t>18.02.2020</a:t>
            </a:fld>
            <a:endParaRPr lang="tr-TR"/>
          </a:p>
        </p:txBody>
      </p:sp>
      <p:sp>
        <p:nvSpPr>
          <p:cNvPr id="18" name="17 Slayt Numarası Yer Tutucusu"/>
          <p:cNvSpPr>
            <a:spLocks noGrp="1"/>
          </p:cNvSpPr>
          <p:nvPr>
            <p:ph type="sldNum" sz="quarter" idx="11"/>
          </p:nvPr>
        </p:nvSpPr>
        <p:spPr/>
        <p:txBody>
          <a:bodyPr rtlCol="0"/>
          <a:lstStyle/>
          <a:p>
            <a:fld id="{72FA08DE-AAB9-4843-93B3-EB5894EB6D42}"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CB94CC-204B-4D02-B639-43D76DB825FC}" type="datetimeFigureOut">
              <a:rPr lang="tr-TR" smtClean="0"/>
              <a:pPr/>
              <a:t>18.02.2020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FA08DE-AAB9-4843-93B3-EB5894EB6D4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B94CC-204B-4D02-B639-43D76DB825FC}" type="datetimeFigureOut">
              <a:rPr lang="tr-TR" smtClean="0"/>
              <a:pPr/>
              <a:t>18.02.2020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A08DE-AAB9-4843-93B3-EB5894EB6D42}" type="slidenum">
              <a:rPr lang="tr-TR" smtClean="0"/>
              <a:pPr/>
              <a:t>‹#›</a:t>
            </a:fld>
            <a:endParaRPr lang="tr-TR" dirty="0"/>
          </a:p>
        </p:txBody>
      </p:sp>
    </p:spTree>
    <p:extLst>
      <p:ext uri="{BB962C8B-B14F-4D97-AF65-F5344CB8AC3E}">
        <p14:creationId xmlns:p14="http://schemas.microsoft.com/office/powerpoint/2010/main" val="53505821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1484783"/>
            <a:ext cx="8276456" cy="1915937"/>
          </a:xfrm>
        </p:spPr>
        <p:txBody>
          <a:bodyPr>
            <a:normAutofit fontScale="90000"/>
          </a:bodyPr>
          <a:lstStyle/>
          <a:p>
            <a:br>
              <a:rPr lang="tr-TR" sz="4400" b="1" dirty="0">
                <a:solidFill>
                  <a:schemeClr val="accent1">
                    <a:lumMod val="75000"/>
                  </a:schemeClr>
                </a:solidFill>
              </a:rPr>
            </a:br>
            <a:br>
              <a:rPr lang="tr-TR" sz="4400" b="1" dirty="0">
                <a:solidFill>
                  <a:schemeClr val="accent1">
                    <a:lumMod val="75000"/>
                  </a:schemeClr>
                </a:solidFill>
              </a:rPr>
            </a:br>
            <a:br>
              <a:rPr lang="tr-TR" sz="4400" b="1" dirty="0">
                <a:solidFill>
                  <a:schemeClr val="accent1">
                    <a:lumMod val="75000"/>
                  </a:schemeClr>
                </a:solidFill>
              </a:rPr>
            </a:br>
            <a:br>
              <a:rPr lang="tr-TR" b="1" dirty="0">
                <a:solidFill>
                  <a:schemeClr val="accent1">
                    <a:lumMod val="75000"/>
                  </a:schemeClr>
                </a:solidFill>
              </a:rPr>
            </a:br>
            <a:br>
              <a:rPr lang="tr-TR" b="1" dirty="0">
                <a:solidFill>
                  <a:schemeClr val="accent1">
                    <a:lumMod val="75000"/>
                  </a:schemeClr>
                </a:solidFill>
              </a:rPr>
            </a:br>
            <a:r>
              <a:rPr lang="tr-TR" sz="4400" b="1" dirty="0">
                <a:solidFill>
                  <a:schemeClr val="tx1"/>
                </a:solidFill>
              </a:rPr>
              <a:t>ÇOCUK İHMAL VE İSTİSMARI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844824"/>
            <a:ext cx="2932569"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195736" y="4204447"/>
            <a:ext cx="6336704" cy="2031325"/>
          </a:xfrm>
          <a:prstGeom prst="rect">
            <a:avLst/>
          </a:prstGeom>
        </p:spPr>
        <p:txBody>
          <a:bodyPr wrap="square">
            <a:spAutoFit/>
          </a:bodyPr>
          <a:lstStyle/>
          <a:p>
            <a:endParaRPr lang="tr-TR" dirty="0"/>
          </a:p>
          <a:p>
            <a:endParaRPr lang="tr-TR" dirty="0">
              <a:solidFill>
                <a:schemeClr val="tx2">
                  <a:lumMod val="75000"/>
                </a:schemeClr>
              </a:solidFill>
              <a:latin typeface="Aharoni" pitchFamily="2" charset="-79"/>
              <a:cs typeface="Aharoni" pitchFamily="2" charset="-79"/>
            </a:endParaRPr>
          </a:p>
          <a:p>
            <a:endParaRPr lang="tr-TR" dirty="0">
              <a:solidFill>
                <a:schemeClr val="tx2">
                  <a:lumMod val="75000"/>
                </a:schemeClr>
              </a:solidFill>
              <a:latin typeface="Aharoni" pitchFamily="2" charset="-79"/>
              <a:cs typeface="Aharoni" pitchFamily="2" charset="-79"/>
            </a:endParaRPr>
          </a:p>
          <a:p>
            <a:endParaRPr lang="tr-TR" dirty="0">
              <a:solidFill>
                <a:schemeClr val="tx2">
                  <a:lumMod val="75000"/>
                </a:schemeClr>
              </a:solidFill>
              <a:latin typeface="Aharoni" pitchFamily="2" charset="-79"/>
              <a:cs typeface="Aharoni" pitchFamily="2" charset="-79"/>
            </a:endParaRPr>
          </a:p>
          <a:p>
            <a:r>
              <a:rPr lang="tr-TR" dirty="0">
                <a:latin typeface="Aharoni" pitchFamily="2" charset="-79"/>
                <a:cs typeface="Aharoni" pitchFamily="2" charset="-79"/>
              </a:rPr>
              <a:t>Esra AKCA</a:t>
            </a:r>
          </a:p>
          <a:p>
            <a:r>
              <a:rPr lang="tr-TR" dirty="0">
                <a:latin typeface="Aharoni" pitchFamily="2" charset="-79"/>
                <a:cs typeface="Aharoni" pitchFamily="2" charset="-79"/>
              </a:rPr>
              <a:t>Psikolojik Danışman</a:t>
            </a:r>
          </a:p>
          <a:p>
            <a:r>
              <a:rPr lang="tr-TR" dirty="0">
                <a:latin typeface="Aharoni" pitchFamily="2" charset="-79"/>
                <a:cs typeface="Aharoni" pitchFamily="2" charset="-79"/>
              </a:rPr>
              <a:t>Kahramanmaraş Rehberlik ve Araştırma Merkezi </a:t>
            </a:r>
          </a:p>
        </p:txBody>
      </p:sp>
    </p:spTree>
    <p:extLst>
      <p:ext uri="{BB962C8B-B14F-4D97-AF65-F5344CB8AC3E}">
        <p14:creationId xmlns:p14="http://schemas.microsoft.com/office/powerpoint/2010/main" val="71732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692696"/>
            <a:ext cx="8229600" cy="5174035"/>
          </a:xfrm>
        </p:spPr>
        <p:txBody>
          <a:bodyPr>
            <a:normAutofit/>
          </a:bodyPr>
          <a:lstStyle/>
          <a:p>
            <a:pPr marL="0" indent="0" algn="just">
              <a:buNone/>
            </a:pPr>
            <a:r>
              <a:rPr lang="tr-TR" sz="2000" b="1" dirty="0">
                <a:solidFill>
                  <a:schemeClr val="tx2">
                    <a:lumMod val="75000"/>
                  </a:schemeClr>
                </a:solidFill>
              </a:rPr>
              <a:t>Duygusal İstismar: </a:t>
            </a:r>
          </a:p>
          <a:p>
            <a:pPr marL="0" indent="0" algn="just">
              <a:buNone/>
            </a:pPr>
            <a:r>
              <a:rPr lang="tr-TR" sz="1800" dirty="0"/>
              <a:t>Çocuğun çevresindeki yetişkinler tarafından gerçekleştirilen, çocuğun kişiliğini zedeleyici, duygusal gelişimini engelleyici eylemler ya da eylemsizlikler olarak tanımlanır. Alay etme, lakap takma, terk etme ile tehdit etme vb.</a:t>
            </a:r>
          </a:p>
          <a:p>
            <a:pPr marL="0" indent="0">
              <a:buNone/>
            </a:pPr>
            <a:endParaRPr lang="tr-TR" sz="1800" dirty="0"/>
          </a:p>
          <a:p>
            <a:pPr marL="0" indent="0" algn="ctr">
              <a:buNone/>
            </a:pPr>
            <a:r>
              <a:rPr lang="tr-TR" sz="1900" b="1" u="sng" dirty="0">
                <a:solidFill>
                  <a:srgbClr val="FF0000"/>
                </a:solidFill>
              </a:rPr>
              <a:t>Tanımlanması ve kanıtlanması en zor fakat en sık gerçekleşen istismar türüdür.</a:t>
            </a:r>
          </a:p>
          <a:p>
            <a:pPr marL="0" indent="0">
              <a:buNone/>
            </a:pPr>
            <a:endParaRPr lang="tr-TR" sz="1800" dirty="0"/>
          </a:p>
          <a:p>
            <a:pPr marL="0" indent="0">
              <a:buNone/>
            </a:pPr>
            <a:endParaRPr lang="tr-TR" sz="1800" dirty="0"/>
          </a:p>
          <a:p>
            <a:pPr marL="0" indent="0">
              <a:buNone/>
            </a:pPr>
            <a:endParaRPr lang="tr-TR" sz="1800" dirty="0"/>
          </a:p>
          <a:p>
            <a:pPr marL="0" indent="0" algn="just">
              <a:buNone/>
            </a:pPr>
            <a:endParaRPr lang="tr-TR" sz="18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356992"/>
            <a:ext cx="5616624" cy="3485350"/>
          </a:xfrm>
          <a:prstGeom prst="rect">
            <a:avLst/>
          </a:prstGeom>
        </p:spPr>
      </p:pic>
    </p:spTree>
    <p:extLst>
      <p:ext uri="{BB962C8B-B14F-4D97-AF65-F5344CB8AC3E}">
        <p14:creationId xmlns:p14="http://schemas.microsoft.com/office/powerpoint/2010/main" val="419564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85192" y="548680"/>
            <a:ext cx="8229600" cy="4525963"/>
          </a:xfrm>
        </p:spPr>
        <p:txBody>
          <a:bodyPr/>
          <a:lstStyle/>
          <a:p>
            <a:pPr marL="0" lvl="0" indent="0" algn="just">
              <a:buNone/>
            </a:pPr>
            <a:r>
              <a:rPr lang="tr-TR" sz="2000" b="1" dirty="0">
                <a:solidFill>
                  <a:srgbClr val="1F497D"/>
                </a:solidFill>
              </a:rPr>
              <a:t>Fiziksel İstismar:</a:t>
            </a:r>
          </a:p>
          <a:p>
            <a:pPr marL="0" lvl="0" indent="0" algn="just">
              <a:buNone/>
            </a:pPr>
            <a:r>
              <a:rPr lang="tr-TR" sz="2000" b="1" dirty="0">
                <a:solidFill>
                  <a:srgbClr val="1F497D"/>
                </a:solidFill>
              </a:rPr>
              <a:t> </a:t>
            </a:r>
            <a:r>
              <a:rPr lang="tr-TR" sz="1800" dirty="0">
                <a:solidFill>
                  <a:prstClr val="black"/>
                </a:solidFill>
              </a:rPr>
              <a:t>Bir erişkin tarafından 18 yaşından küçük bir çocuğa uygulanan ve çocuğun sağlığına zarar veren, fiziksel hasara yol açan sıklıkla şiddet uygulama ve dövme şeklinde olan eylemlerdir. </a:t>
            </a:r>
          </a:p>
          <a:p>
            <a:pPr marL="0" lvl="0" indent="0" algn="ctr">
              <a:buNone/>
            </a:pPr>
            <a:endParaRPr lang="tr-TR" sz="2000" b="1" u="sng" dirty="0">
              <a:solidFill>
                <a:schemeClr val="tx2">
                  <a:lumMod val="60000"/>
                  <a:lumOff val="40000"/>
                </a:schemeClr>
              </a:solidFill>
            </a:endParaRPr>
          </a:p>
          <a:p>
            <a:pPr marL="0" lvl="0" indent="0" algn="ctr">
              <a:buNone/>
            </a:pPr>
            <a:r>
              <a:rPr lang="tr-TR" sz="2000" b="1" u="sng" dirty="0">
                <a:solidFill>
                  <a:srgbClr val="FF0000"/>
                </a:solidFill>
              </a:rPr>
              <a:t>Fiziksel bulgular nedeniyle de saptanması en kolay olan istismar türüdür.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19" y="2852936"/>
            <a:ext cx="5784643" cy="3752201"/>
          </a:xfrm>
          <a:prstGeom prst="rect">
            <a:avLst/>
          </a:prstGeom>
          <a:ln>
            <a:noFill/>
          </a:ln>
          <a:effectLst>
            <a:softEdge rad="112500"/>
          </a:effectLst>
        </p:spPr>
      </p:pic>
    </p:spTree>
    <p:extLst>
      <p:ext uri="{BB962C8B-B14F-4D97-AF65-F5344CB8AC3E}">
        <p14:creationId xmlns:p14="http://schemas.microsoft.com/office/powerpoint/2010/main" val="110274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257418377"/>
              </p:ext>
            </p:extLst>
          </p:nvPr>
        </p:nvGraphicFramePr>
        <p:xfrm>
          <a:off x="683568" y="764704"/>
          <a:ext cx="7632848" cy="4830846"/>
        </p:xfrm>
        <a:graphic>
          <a:graphicData uri="http://schemas.openxmlformats.org/drawingml/2006/table">
            <a:tbl>
              <a:tblPr firstRow="1" bandRow="1">
                <a:tableStyleId>{5C22544A-7EE6-4342-B048-85BDC9FD1C3A}</a:tableStyleId>
              </a:tblPr>
              <a:tblGrid>
                <a:gridCol w="3786794">
                  <a:extLst>
                    <a:ext uri="{9D8B030D-6E8A-4147-A177-3AD203B41FA5}">
                      <a16:colId xmlns:a16="http://schemas.microsoft.com/office/drawing/2014/main" val="20000"/>
                    </a:ext>
                  </a:extLst>
                </a:gridCol>
                <a:gridCol w="3846054">
                  <a:extLst>
                    <a:ext uri="{9D8B030D-6E8A-4147-A177-3AD203B41FA5}">
                      <a16:colId xmlns:a16="http://schemas.microsoft.com/office/drawing/2014/main" val="20001"/>
                    </a:ext>
                  </a:extLst>
                </a:gridCol>
              </a:tblGrid>
              <a:tr h="446433">
                <a:tc>
                  <a:txBody>
                    <a:bodyPr/>
                    <a:lstStyle/>
                    <a:p>
                      <a:r>
                        <a:rPr lang="tr-TR" dirty="0"/>
                        <a:t>Psikolojik Sonuçları</a:t>
                      </a:r>
                    </a:p>
                  </a:txBody>
                  <a:tcPr/>
                </a:tc>
                <a:tc>
                  <a:txBody>
                    <a:bodyPr/>
                    <a:lstStyle/>
                    <a:p>
                      <a:r>
                        <a:rPr lang="tr-TR" dirty="0"/>
                        <a:t>Davranışsal Sonuçları</a:t>
                      </a:r>
                    </a:p>
                  </a:txBody>
                  <a:tcPr/>
                </a:tc>
                <a:extLst>
                  <a:ext uri="{0D108BD9-81ED-4DB2-BD59-A6C34878D82A}">
                    <a16:rowId xmlns:a16="http://schemas.microsoft.com/office/drawing/2014/main" val="10000"/>
                  </a:ext>
                </a:extLst>
              </a:tr>
              <a:tr h="446433">
                <a:tc>
                  <a:txBody>
                    <a:bodyPr/>
                    <a:lstStyle/>
                    <a:p>
                      <a:r>
                        <a:rPr lang="tr-TR" dirty="0"/>
                        <a:t>İzolasyon</a:t>
                      </a:r>
                    </a:p>
                  </a:txBody>
                  <a:tcPr/>
                </a:tc>
                <a:tc>
                  <a:txBody>
                    <a:bodyPr/>
                    <a:lstStyle/>
                    <a:p>
                      <a:r>
                        <a:rPr lang="tr-TR" dirty="0"/>
                        <a:t>Suçluluk</a:t>
                      </a:r>
                    </a:p>
                  </a:txBody>
                  <a:tcPr/>
                </a:tc>
                <a:extLst>
                  <a:ext uri="{0D108BD9-81ED-4DB2-BD59-A6C34878D82A}">
                    <a16:rowId xmlns:a16="http://schemas.microsoft.com/office/drawing/2014/main" val="10001"/>
                  </a:ext>
                </a:extLst>
              </a:tr>
              <a:tr h="446433">
                <a:tc>
                  <a:txBody>
                    <a:bodyPr/>
                    <a:lstStyle/>
                    <a:p>
                      <a:r>
                        <a:rPr lang="tr-TR" dirty="0"/>
                        <a:t>Korku</a:t>
                      </a:r>
                    </a:p>
                  </a:txBody>
                  <a:tcPr/>
                </a:tc>
                <a:tc>
                  <a:txBody>
                    <a:bodyPr/>
                    <a:lstStyle/>
                    <a:p>
                      <a:r>
                        <a:rPr lang="tr-TR" dirty="0"/>
                        <a:t>Genç</a:t>
                      </a:r>
                      <a:r>
                        <a:rPr lang="tr-TR" baseline="0" dirty="0"/>
                        <a:t> yaşta istenmeyen hamilelik</a:t>
                      </a:r>
                      <a:endParaRPr lang="tr-TR" dirty="0"/>
                    </a:p>
                  </a:txBody>
                  <a:tcPr/>
                </a:tc>
                <a:extLst>
                  <a:ext uri="{0D108BD9-81ED-4DB2-BD59-A6C34878D82A}">
                    <a16:rowId xmlns:a16="http://schemas.microsoft.com/office/drawing/2014/main" val="10002"/>
                  </a:ext>
                </a:extLst>
              </a:tr>
              <a:tr h="446433">
                <a:tc>
                  <a:txBody>
                    <a:bodyPr/>
                    <a:lstStyle/>
                    <a:p>
                      <a:r>
                        <a:rPr lang="tr-TR" dirty="0"/>
                        <a:t>Güven kaybı</a:t>
                      </a:r>
                    </a:p>
                  </a:txBody>
                  <a:tcPr/>
                </a:tc>
                <a:tc>
                  <a:txBody>
                    <a:bodyPr/>
                    <a:lstStyle/>
                    <a:p>
                      <a:r>
                        <a:rPr lang="tr-TR" dirty="0"/>
                        <a:t>Uyuşturucu kullanımı</a:t>
                      </a:r>
                    </a:p>
                  </a:txBody>
                  <a:tcPr/>
                </a:tc>
                <a:extLst>
                  <a:ext uri="{0D108BD9-81ED-4DB2-BD59-A6C34878D82A}">
                    <a16:rowId xmlns:a16="http://schemas.microsoft.com/office/drawing/2014/main" val="10003"/>
                  </a:ext>
                </a:extLst>
              </a:tr>
              <a:tr h="446433">
                <a:tc>
                  <a:txBody>
                    <a:bodyPr/>
                    <a:lstStyle/>
                    <a:p>
                      <a:r>
                        <a:rPr lang="tr-TR" dirty="0"/>
                        <a:t>Depresyon ve </a:t>
                      </a:r>
                      <a:r>
                        <a:rPr lang="tr-TR" dirty="0" err="1"/>
                        <a:t>anksiyete</a:t>
                      </a:r>
                      <a:endParaRPr lang="tr-TR" dirty="0"/>
                    </a:p>
                  </a:txBody>
                  <a:tcPr/>
                </a:tc>
                <a:tc>
                  <a:txBody>
                    <a:bodyPr/>
                    <a:lstStyle/>
                    <a:p>
                      <a:r>
                        <a:rPr lang="tr-TR" dirty="0"/>
                        <a:t>Düşük akademik</a:t>
                      </a:r>
                      <a:r>
                        <a:rPr lang="tr-TR" baseline="0" dirty="0"/>
                        <a:t> başarı</a:t>
                      </a:r>
                      <a:endParaRPr lang="tr-TR" dirty="0"/>
                    </a:p>
                  </a:txBody>
                  <a:tcPr/>
                </a:tc>
                <a:extLst>
                  <a:ext uri="{0D108BD9-81ED-4DB2-BD59-A6C34878D82A}">
                    <a16:rowId xmlns:a16="http://schemas.microsoft.com/office/drawing/2014/main" val="10004"/>
                  </a:ext>
                </a:extLst>
              </a:tr>
              <a:tr h="446433">
                <a:tc>
                  <a:txBody>
                    <a:bodyPr/>
                    <a:lstStyle/>
                    <a:p>
                      <a:r>
                        <a:rPr lang="tr-TR" dirty="0"/>
                        <a:t>Düşük öz değerlilik</a:t>
                      </a:r>
                    </a:p>
                  </a:txBody>
                  <a:tcPr/>
                </a:tc>
                <a:tc>
                  <a:txBody>
                    <a:bodyPr/>
                    <a:lstStyle/>
                    <a:p>
                      <a:r>
                        <a:rPr lang="tr-TR" dirty="0"/>
                        <a:t>Suça bulaşma riskinde</a:t>
                      </a:r>
                      <a:r>
                        <a:rPr lang="tr-TR" baseline="0" dirty="0"/>
                        <a:t> artış</a:t>
                      </a:r>
                      <a:endParaRPr lang="tr-TR" dirty="0"/>
                    </a:p>
                  </a:txBody>
                  <a:tcPr/>
                </a:tc>
                <a:extLst>
                  <a:ext uri="{0D108BD9-81ED-4DB2-BD59-A6C34878D82A}">
                    <a16:rowId xmlns:a16="http://schemas.microsoft.com/office/drawing/2014/main" val="10005"/>
                  </a:ext>
                </a:extLst>
              </a:tr>
              <a:tr h="489754">
                <a:tc>
                  <a:txBody>
                    <a:bodyPr/>
                    <a:lstStyle/>
                    <a:p>
                      <a:r>
                        <a:rPr lang="tr-TR" dirty="0"/>
                        <a:t>İlişki kurmada ve sürdürmede güçlük </a:t>
                      </a:r>
                    </a:p>
                  </a:txBody>
                  <a:tcPr/>
                </a:tc>
                <a:tc>
                  <a:txBody>
                    <a:bodyPr/>
                    <a:lstStyle/>
                    <a:p>
                      <a:endParaRPr lang="tr-TR"/>
                    </a:p>
                  </a:txBody>
                  <a:tcPr/>
                </a:tc>
                <a:extLst>
                  <a:ext uri="{0D108BD9-81ED-4DB2-BD59-A6C34878D82A}">
                    <a16:rowId xmlns:a16="http://schemas.microsoft.com/office/drawing/2014/main" val="10006"/>
                  </a:ext>
                </a:extLst>
              </a:tr>
              <a:tr h="504056">
                <a:tc>
                  <a:txBody>
                    <a:bodyPr/>
                    <a:lstStyle/>
                    <a:p>
                      <a:r>
                        <a:rPr lang="tr-TR" dirty="0"/>
                        <a:t>Yeme bozuklukları</a:t>
                      </a:r>
                    </a:p>
                  </a:txBody>
                  <a:tcPr/>
                </a:tc>
                <a:tc>
                  <a:txBody>
                    <a:bodyPr/>
                    <a:lstStyle/>
                    <a:p>
                      <a:endParaRPr lang="tr-TR"/>
                    </a:p>
                  </a:txBody>
                  <a:tcPr/>
                </a:tc>
                <a:extLst>
                  <a:ext uri="{0D108BD9-81ED-4DB2-BD59-A6C34878D82A}">
                    <a16:rowId xmlns:a16="http://schemas.microsoft.com/office/drawing/2014/main" val="10007"/>
                  </a:ext>
                </a:extLst>
              </a:tr>
              <a:tr h="561679">
                <a:tc>
                  <a:txBody>
                    <a:bodyPr/>
                    <a:lstStyle/>
                    <a:p>
                      <a:r>
                        <a:rPr lang="tr-TR" dirty="0"/>
                        <a:t>Travma sonrası stres bozukluğu</a:t>
                      </a:r>
                    </a:p>
                  </a:txBody>
                  <a:tcPr/>
                </a:tc>
                <a:tc>
                  <a:txBody>
                    <a:bodyPr/>
                    <a:lstStyle/>
                    <a:p>
                      <a:endParaRPr lang="tr-TR" dirty="0"/>
                    </a:p>
                  </a:txBody>
                  <a:tcPr/>
                </a:tc>
                <a:extLst>
                  <a:ext uri="{0D108BD9-81ED-4DB2-BD59-A6C34878D82A}">
                    <a16:rowId xmlns:a16="http://schemas.microsoft.com/office/drawing/2014/main" val="10008"/>
                  </a:ext>
                </a:extLst>
              </a:tr>
              <a:tr h="446433">
                <a:tc>
                  <a:txBody>
                    <a:bodyPr/>
                    <a:lstStyle/>
                    <a:p>
                      <a:r>
                        <a:rPr lang="tr-TR" dirty="0"/>
                        <a:t>İntihar</a:t>
                      </a:r>
                      <a:r>
                        <a:rPr lang="tr-TR" baseline="0" dirty="0"/>
                        <a:t> girişimleri</a:t>
                      </a:r>
                      <a:endParaRPr lang="tr-TR" dirty="0"/>
                    </a:p>
                  </a:txBody>
                  <a:tcPr/>
                </a:tc>
                <a:tc>
                  <a:txBody>
                    <a:bodyPr/>
                    <a:lstStyle/>
                    <a:p>
                      <a:endParaRPr lang="tr-T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4446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8229600" cy="5649491"/>
          </a:xfrm>
        </p:spPr>
        <p:txBody>
          <a:bodyPr>
            <a:normAutofit/>
          </a:bodyPr>
          <a:lstStyle/>
          <a:p>
            <a:pPr marL="0" indent="0" algn="just">
              <a:buNone/>
            </a:pPr>
            <a:endParaRPr lang="tr-TR" sz="1800" b="1" dirty="0">
              <a:solidFill>
                <a:schemeClr val="tx2">
                  <a:lumMod val="75000"/>
                </a:schemeClr>
              </a:solidFill>
            </a:endParaRPr>
          </a:p>
          <a:p>
            <a:pPr marL="0" indent="0" algn="just">
              <a:buNone/>
            </a:pPr>
            <a:r>
              <a:rPr lang="tr-TR" sz="1800" b="1" dirty="0">
                <a:solidFill>
                  <a:schemeClr val="tx2">
                    <a:lumMod val="75000"/>
                  </a:schemeClr>
                </a:solidFill>
              </a:rPr>
              <a:t>Cinsel İstismar: </a:t>
            </a:r>
          </a:p>
          <a:p>
            <a:pPr marL="0" indent="0" algn="just">
              <a:buNone/>
            </a:pPr>
            <a:r>
              <a:rPr lang="tr-TR" sz="1800" dirty="0"/>
              <a:t>Çocuğun tam olarak kavrayamadığı, gelişimsel olarak henüz hazır olmadığı, rıza gösterme ve onaylama kapasitesinde olmadığı cinsel aktiviteye zorlanmasıdır. Diğer bir tanımla; </a:t>
            </a:r>
            <a:r>
              <a:rPr lang="tr-TR" sz="1800" b="1" dirty="0"/>
              <a:t>bir erişkinin cinsel gereksinim ve isteklerini karşılamak için çocukları araç olarak kullanmasını ifade eder.</a:t>
            </a:r>
          </a:p>
          <a:p>
            <a:pPr marL="0" indent="0" algn="just">
              <a:buNone/>
            </a:pPr>
            <a:endParaRPr lang="tr-TR" sz="1800" dirty="0"/>
          </a:p>
          <a:p>
            <a:pPr marL="0" indent="0" algn="just">
              <a:buNone/>
            </a:pPr>
            <a:endParaRPr lang="tr-TR" sz="2000" b="1" dirty="0">
              <a:solidFill>
                <a:schemeClr val="tx2">
                  <a:lumMod val="75000"/>
                </a:schemeClr>
              </a:solidFill>
            </a:endParaRPr>
          </a:p>
          <a:p>
            <a:pPr marL="0" indent="0" algn="just">
              <a:buNone/>
            </a:pPr>
            <a:endParaRPr lang="tr-TR" sz="2000" b="1" dirty="0">
              <a:solidFill>
                <a:schemeClr val="tx2">
                  <a:lumMod val="75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068960"/>
            <a:ext cx="4895022" cy="3329335"/>
          </a:xfrm>
          <a:prstGeom prst="rect">
            <a:avLst/>
          </a:prstGeom>
        </p:spPr>
      </p:pic>
    </p:spTree>
    <p:extLst>
      <p:ext uri="{BB962C8B-B14F-4D97-AF65-F5344CB8AC3E}">
        <p14:creationId xmlns:p14="http://schemas.microsoft.com/office/powerpoint/2010/main" val="280753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lumMod val="75000"/>
                  </a:schemeClr>
                </a:solidFill>
              </a:rPr>
              <a:t>Fiziksel Göstergeler</a:t>
            </a:r>
          </a:p>
        </p:txBody>
      </p:sp>
      <p:sp>
        <p:nvSpPr>
          <p:cNvPr id="3" name="İçerik Yer Tutucusu 2"/>
          <p:cNvSpPr>
            <a:spLocks noGrp="1"/>
          </p:cNvSpPr>
          <p:nvPr>
            <p:ph sz="quarter" idx="1"/>
          </p:nvPr>
        </p:nvSpPr>
        <p:spPr/>
        <p:txBody>
          <a:bodyPr>
            <a:normAutofit/>
          </a:bodyPr>
          <a:lstStyle/>
          <a:p>
            <a:r>
              <a:rPr lang="tr-TR" sz="2400" dirty="0"/>
              <a:t>Yürüme ve oturmada zorluk çekme </a:t>
            </a:r>
          </a:p>
          <a:p>
            <a:r>
              <a:rPr lang="tr-TR" sz="2400" dirty="0"/>
              <a:t>Yırtılmış, lekeli veya kanlı iç çamaşırları. </a:t>
            </a:r>
          </a:p>
          <a:p>
            <a:r>
              <a:rPr lang="tr-TR" sz="2400" dirty="0" err="1"/>
              <a:t>Genital</a:t>
            </a:r>
            <a:r>
              <a:rPr lang="tr-TR" sz="2400" dirty="0"/>
              <a:t> bölgede acı, şişkinlik, kızarıklık, kanama ya da kaşıntı. </a:t>
            </a:r>
          </a:p>
          <a:p>
            <a:r>
              <a:rPr lang="tr-TR" sz="2400" dirty="0"/>
              <a:t>İdrar yapmada acı çekmek </a:t>
            </a:r>
          </a:p>
          <a:p>
            <a:r>
              <a:rPr lang="tr-TR" sz="2400" dirty="0" err="1"/>
              <a:t>Genital</a:t>
            </a:r>
            <a:r>
              <a:rPr lang="tr-TR" sz="2400" dirty="0"/>
              <a:t> bölgenin dışında bereler, kanama ya da yırtılmalar olması </a:t>
            </a:r>
          </a:p>
          <a:p>
            <a:r>
              <a:rPr lang="tr-TR" sz="2400" dirty="0"/>
              <a:t>Cinsel yolla bulaşan hastalığın tespiti</a:t>
            </a:r>
          </a:p>
        </p:txBody>
      </p:sp>
    </p:spTree>
    <p:extLst>
      <p:ext uri="{BB962C8B-B14F-4D97-AF65-F5344CB8AC3E}">
        <p14:creationId xmlns:p14="http://schemas.microsoft.com/office/powerpoint/2010/main" val="234586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000" b="1" dirty="0">
                <a:solidFill>
                  <a:schemeClr val="accent1">
                    <a:lumMod val="75000"/>
                  </a:schemeClr>
                </a:solidFill>
              </a:rPr>
              <a:t>Davranışsal Göstergeler</a:t>
            </a:r>
          </a:p>
        </p:txBody>
      </p:sp>
      <p:sp>
        <p:nvSpPr>
          <p:cNvPr id="3" name="İçerik Yer Tutucusu 2"/>
          <p:cNvSpPr>
            <a:spLocks noGrp="1"/>
          </p:cNvSpPr>
          <p:nvPr>
            <p:ph sz="quarter" idx="1"/>
          </p:nvPr>
        </p:nvSpPr>
        <p:spPr/>
        <p:txBody>
          <a:bodyPr>
            <a:normAutofit fontScale="85000" lnSpcReduction="20000"/>
          </a:bodyPr>
          <a:lstStyle/>
          <a:p>
            <a:r>
              <a:rPr lang="tr-TR" sz="2800" dirty="0"/>
              <a:t>Uygun olmayan cinsel oyunlar veya ileri derecede cinsel bilgi sahibi olma ve rastgele cinsel ilişki kurma. </a:t>
            </a:r>
          </a:p>
          <a:p>
            <a:r>
              <a:rPr lang="tr-TR" sz="2800" dirty="0"/>
              <a:t>Histeri, duygularını kontrol edememe </a:t>
            </a:r>
          </a:p>
          <a:p>
            <a:r>
              <a:rPr lang="tr-TR" sz="2800" dirty="0"/>
              <a:t>Okulda beklenmedik zorlanmalar </a:t>
            </a:r>
          </a:p>
          <a:p>
            <a:r>
              <a:rPr lang="tr-TR" sz="2800" dirty="0"/>
              <a:t>Uzaklaşma ve depresyon </a:t>
            </a:r>
          </a:p>
          <a:p>
            <a:r>
              <a:rPr lang="tr-TR" sz="2800" dirty="0"/>
              <a:t>Akranlarla ilişkilerde zorluk ve onlarla ilişkiden çekinme </a:t>
            </a:r>
          </a:p>
          <a:p>
            <a:r>
              <a:rPr lang="tr-TR" sz="2800" dirty="0"/>
              <a:t>Fiziksel temas veya yakınlıktan kaçınma </a:t>
            </a:r>
          </a:p>
          <a:p>
            <a:r>
              <a:rPr lang="tr-TR" sz="2800" dirty="0"/>
              <a:t>Ani ve aşırı kilo değişimi (zayıflama ya da şişmanlama) </a:t>
            </a:r>
          </a:p>
          <a:p>
            <a:r>
              <a:rPr lang="tr-TR" sz="2800" dirty="0"/>
              <a:t>Belli yerlerden ve kişilerden çok fazla korkma </a:t>
            </a:r>
          </a:p>
          <a:p>
            <a:r>
              <a:rPr lang="tr-TR" sz="2800" dirty="0"/>
              <a:t>Tanıdık bir yetişkinden kaçma ya da kaçınma davranışı sergileme, </a:t>
            </a:r>
          </a:p>
          <a:p>
            <a:pPr marL="0" indent="0" algn="ctr">
              <a:buNone/>
            </a:pPr>
            <a:endParaRPr lang="tr-TR" b="1" u="sng" dirty="0">
              <a:solidFill>
                <a:schemeClr val="accent1">
                  <a:lumMod val="75000"/>
                </a:schemeClr>
              </a:solidFill>
            </a:endParaRPr>
          </a:p>
        </p:txBody>
      </p:sp>
    </p:spTree>
    <p:extLst>
      <p:ext uri="{BB962C8B-B14F-4D97-AF65-F5344CB8AC3E}">
        <p14:creationId xmlns:p14="http://schemas.microsoft.com/office/powerpoint/2010/main" val="53262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11560" y="322729"/>
            <a:ext cx="8001000" cy="1323439"/>
          </a:xfrm>
          <a:prstGeom prst="rec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a:ln>
                  <a:noFill/>
                </a:ln>
                <a:solidFill>
                  <a:srgbClr val="FFFFCC"/>
                </a:solidFill>
                <a:effectLst/>
                <a:uLnTx/>
                <a:uFillTx/>
                <a:latin typeface="Arial" charset="0"/>
                <a:ea typeface="+mn-ea"/>
                <a:cs typeface="Times New Roman" pitchFamily="18" charset="0"/>
              </a:rPr>
              <a:t>Neden Çocuklar İstismar Edildiklerini Söylemezler?</a:t>
            </a:r>
            <a:endParaRPr kumimoji="0" lang="tr-TR" sz="4000" b="0" i="0" u="none" strike="noStrike" kern="1200" cap="none" spc="0" normalizeH="0" baseline="0" noProof="0">
              <a:ln>
                <a:noFill/>
              </a:ln>
              <a:solidFill>
                <a:srgbClr val="FFFFCC"/>
              </a:solidFill>
              <a:effectLst/>
              <a:uLnTx/>
              <a:uFillTx/>
              <a:latin typeface="Arial" charset="0"/>
              <a:ea typeface="+mn-ea"/>
              <a:cs typeface="+mn-cs"/>
            </a:endParaRPr>
          </a:p>
        </p:txBody>
      </p:sp>
      <p:pic>
        <p:nvPicPr>
          <p:cNvPr id="26629" name="Picture 2" descr="D:\Belgelerim\Çalışma Dosyası\SUNU ÇALIŞMA\Cinsel İstismar\861644_20223104.jpg"/>
          <p:cNvPicPr>
            <a:picLocks noChangeAspect="1" noChangeArrowheads="1"/>
          </p:cNvPicPr>
          <p:nvPr/>
        </p:nvPicPr>
        <p:blipFill>
          <a:blip r:embed="rId3" cstate="print"/>
          <a:srcRect/>
          <a:stretch>
            <a:fillRect/>
          </a:stretch>
        </p:blipFill>
        <p:spPr bwMode="auto">
          <a:xfrm>
            <a:off x="1905000" y="1752600"/>
            <a:ext cx="4922838" cy="4800600"/>
          </a:xfrm>
          <a:prstGeom prst="rect">
            <a:avLst/>
          </a:prstGeom>
          <a:noFill/>
          <a:ln w="9525">
            <a:noFill/>
            <a:miter lim="800000"/>
            <a:headEnd/>
            <a:tailEnd/>
          </a:ln>
        </p:spPr>
      </p:pic>
    </p:spTree>
    <p:extLst>
      <p:ext uri="{BB962C8B-B14F-4D97-AF65-F5344CB8AC3E}">
        <p14:creationId xmlns:p14="http://schemas.microsoft.com/office/powerpoint/2010/main" val="320537105"/>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77200" cy="1816100"/>
          </a:xfrm>
          <a:prstGeom prst="rect">
            <a:avLst/>
          </a:prstGeom>
          <a:ln w="76200">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Ona kimsenin inanmayacağından korkarlar.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Cinsel istismarın kendi hataları olduğundan ve bu yüzden başlarının belaya girmesinden korkarlar.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Çocuk,böyle bir şeyi nasıl anlatacağını bilmeyebilir.</a:t>
            </a:r>
          </a:p>
        </p:txBody>
      </p:sp>
      <p:pic>
        <p:nvPicPr>
          <p:cNvPr id="27651" name="Picture 2" descr="D:\Belgelerim\Resimlerim\SUNU RESİMLERİ\YAZISIZ RESİMLER\KAYGI-ŞİDDET-KORKU\KAYGI\42-15218027.jpg"/>
          <p:cNvPicPr>
            <a:picLocks noChangeAspect="1" noChangeArrowheads="1"/>
          </p:cNvPicPr>
          <p:nvPr/>
        </p:nvPicPr>
        <p:blipFill>
          <a:blip r:embed="rId2" cstate="print"/>
          <a:srcRect/>
          <a:stretch>
            <a:fillRect/>
          </a:stretch>
        </p:blipFill>
        <p:spPr bwMode="auto">
          <a:xfrm>
            <a:off x="1576388" y="2438400"/>
            <a:ext cx="6348412" cy="4244975"/>
          </a:xfrm>
          <a:prstGeom prst="rect">
            <a:avLst/>
          </a:prstGeom>
          <a:noFill/>
          <a:ln w="9525">
            <a:noFill/>
            <a:miter lim="800000"/>
            <a:headEnd/>
            <a:tailEnd/>
          </a:ln>
        </p:spPr>
      </p:pic>
    </p:spTree>
    <p:extLst>
      <p:ext uri="{BB962C8B-B14F-4D97-AF65-F5344CB8AC3E}">
        <p14:creationId xmlns:p14="http://schemas.microsoft.com/office/powerpoint/2010/main" val="3702654936"/>
      </p:ext>
    </p:extLst>
  </p:cSld>
  <p:clrMapOvr>
    <a:masterClrMapping/>
  </p:clrMapOvr>
  <p:transition spd="slow">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8600" y="228600"/>
            <a:ext cx="8686800" cy="3540125"/>
          </a:xfrm>
          <a:prstGeom prst="rect">
            <a:avLst/>
          </a:prstGeom>
          <a:noFill/>
          <a:ln w="76200">
            <a:solidFill>
              <a:schemeClr val="accent1"/>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a:ln>
                  <a:noFill/>
                </a:ln>
                <a:solidFill>
                  <a:prstClr val="black"/>
                </a:solidFill>
                <a:effectLst/>
                <a:uLnTx/>
                <a:uFillTx/>
                <a:latin typeface="Calibri" pitchFamily="34" charset="0"/>
                <a:ea typeface="+mn-ea"/>
                <a:cs typeface="+mn-cs"/>
              </a:rPr>
              <a:t>Bu davranışlardan hoşlanmadığı halde,istismar eden kişiyi sevebilir ve onun başının belaya girmesinden korkabilir. İstismar eden kişi tarafından tehdit edilmiş; korkutulmuş olabilir.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a:ln>
                  <a:noFill/>
                </a:ln>
                <a:solidFill>
                  <a:srgbClr val="002060"/>
                </a:solidFill>
                <a:effectLst/>
                <a:uLnTx/>
                <a:uFillTx/>
                <a:latin typeface="Calibri" pitchFamily="34" charset="0"/>
                <a:ea typeface="+mn-ea"/>
                <a:cs typeface="+mn-cs"/>
              </a:rPr>
              <a:t>Bazı çocuklar bunun yanlış olduğunu bilmeyebilir.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a:ln>
                  <a:noFill/>
                </a:ln>
                <a:solidFill>
                  <a:srgbClr val="002060"/>
                </a:solidFill>
                <a:effectLst/>
                <a:uLnTx/>
                <a:uFillTx/>
                <a:latin typeface="Calibri" pitchFamily="34" charset="0"/>
                <a:ea typeface="+mn-ea"/>
                <a:cs typeface="+mn-cs"/>
              </a:rPr>
              <a:t>Daha büyük çocuklar bu konuda konuşmaktan utanç duyabilir. Çocuk konuşmak için uygun zaman,zemin ve kişi olmadığını düşünebilir.</a:t>
            </a:r>
          </a:p>
        </p:txBody>
      </p:sp>
      <p:pic>
        <p:nvPicPr>
          <p:cNvPr id="28675" name="Picture 2" descr="D:\Belgelerim\Resimlerim\SUNU RESİMLERİ\YAZISIZ RESİMLER\KAYGI-ŞİDDET-KORKU\KAYGI\Kopyası 42-16786582.jpg"/>
          <p:cNvPicPr>
            <a:picLocks noChangeAspect="1" noChangeArrowheads="1"/>
          </p:cNvPicPr>
          <p:nvPr/>
        </p:nvPicPr>
        <p:blipFill>
          <a:blip r:embed="rId3" cstate="print"/>
          <a:srcRect/>
          <a:stretch>
            <a:fillRect/>
          </a:stretch>
        </p:blipFill>
        <p:spPr bwMode="auto">
          <a:xfrm>
            <a:off x="2209006" y="3943824"/>
            <a:ext cx="4725988" cy="2695575"/>
          </a:xfrm>
          <a:prstGeom prst="rect">
            <a:avLst/>
          </a:prstGeom>
          <a:noFill/>
          <a:ln w="9525">
            <a:noFill/>
            <a:miter lim="800000"/>
            <a:headEnd/>
            <a:tailEnd/>
          </a:ln>
        </p:spPr>
      </p:pic>
    </p:spTree>
    <p:extLst>
      <p:ext uri="{BB962C8B-B14F-4D97-AF65-F5344CB8AC3E}">
        <p14:creationId xmlns:p14="http://schemas.microsoft.com/office/powerpoint/2010/main" val="1423852070"/>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normAutofit/>
          </a:bodyPr>
          <a:lstStyle/>
          <a:p>
            <a:r>
              <a:rPr lang="tr-TR" sz="3200" b="1" dirty="0">
                <a:solidFill>
                  <a:schemeClr val="accent5">
                    <a:lumMod val="50000"/>
                  </a:schemeClr>
                </a:solidFill>
              </a:rPr>
              <a:t>Çocuklarımızı nasıl koruruz?</a:t>
            </a:r>
          </a:p>
        </p:txBody>
      </p:sp>
      <p:sp>
        <p:nvSpPr>
          <p:cNvPr id="3" name="İçerik Yer Tutucusu 2"/>
          <p:cNvSpPr>
            <a:spLocks noGrp="1"/>
          </p:cNvSpPr>
          <p:nvPr>
            <p:ph sz="quarter" idx="1"/>
          </p:nvPr>
        </p:nvSpPr>
        <p:spPr>
          <a:xfrm>
            <a:off x="467544" y="1412776"/>
            <a:ext cx="8229600" cy="4525963"/>
          </a:xfrm>
        </p:spPr>
        <p:txBody>
          <a:bodyPr/>
          <a:lstStyle/>
          <a:p>
            <a:pPr algn="just"/>
            <a:r>
              <a:rPr lang="tr-TR" sz="2400" dirty="0">
                <a:solidFill>
                  <a:schemeClr val="accent5">
                    <a:lumMod val="75000"/>
                  </a:schemeClr>
                </a:solidFill>
              </a:rPr>
              <a:t>Yaşına uygun bir şekilde cinsel eğitim ve doğduğu andan itibaren mahremiyet eğitimi vererek,</a:t>
            </a:r>
          </a:p>
          <a:p>
            <a:pPr algn="just"/>
            <a:r>
              <a:rPr lang="tr-TR" sz="2400" dirty="0">
                <a:solidFill>
                  <a:schemeClr val="accent5">
                    <a:lumMod val="75000"/>
                  </a:schemeClr>
                </a:solidFill>
              </a:rPr>
              <a:t>‘Hayır’ deme becerisi kazandırarak,</a:t>
            </a:r>
          </a:p>
          <a:p>
            <a:pPr algn="just"/>
            <a:r>
              <a:rPr lang="tr-TR" sz="2400" dirty="0">
                <a:solidFill>
                  <a:schemeClr val="accent5">
                    <a:lumMod val="75000"/>
                  </a:schemeClr>
                </a:solidFill>
              </a:rPr>
              <a:t>İlgili  birer anne-baba</a:t>
            </a:r>
            <a:r>
              <a:rPr lang="tr-TR" dirty="0">
                <a:solidFill>
                  <a:schemeClr val="accent5">
                    <a:lumMod val="75000"/>
                  </a:schemeClr>
                </a:solidFill>
              </a:rPr>
              <a:t> olarak,</a:t>
            </a:r>
            <a:endParaRPr lang="tr-TR" sz="2400" dirty="0">
              <a:solidFill>
                <a:schemeClr val="accent5">
                  <a:lumMod val="75000"/>
                </a:schemeClr>
              </a:solidFill>
            </a:endParaRPr>
          </a:p>
          <a:p>
            <a:pPr algn="just"/>
            <a:r>
              <a:rPr lang="tr-TR" dirty="0">
                <a:solidFill>
                  <a:schemeClr val="accent5">
                    <a:lumMod val="75000"/>
                  </a:schemeClr>
                </a:solidFill>
              </a:rPr>
              <a:t>Duyarlı birer </a:t>
            </a:r>
            <a:r>
              <a:rPr lang="tr-TR" sz="2400" dirty="0">
                <a:solidFill>
                  <a:schemeClr val="accent5">
                    <a:lumMod val="75000"/>
                  </a:schemeClr>
                </a:solidFill>
              </a:rPr>
              <a:t>vatandaş olarak,</a:t>
            </a:r>
          </a:p>
          <a:p>
            <a:pPr marL="0" indent="0" algn="just">
              <a:buNone/>
            </a:pPr>
            <a:endParaRPr lang="tr-TR" sz="2400" dirty="0">
              <a:solidFill>
                <a:schemeClr val="accent5">
                  <a:lumMod val="75000"/>
                </a:schemeClr>
              </a:solidFill>
            </a:endParaRP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158631"/>
            <a:ext cx="5228431" cy="2699369"/>
          </a:xfrm>
          <a:prstGeom prst="rect">
            <a:avLst/>
          </a:prstGeom>
        </p:spPr>
      </p:pic>
    </p:spTree>
    <p:extLst>
      <p:ext uri="{BB962C8B-B14F-4D97-AF65-F5344CB8AC3E}">
        <p14:creationId xmlns:p14="http://schemas.microsoft.com/office/powerpoint/2010/main" val="117394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tr-TR" dirty="0"/>
              <a:t>       </a:t>
            </a:r>
            <a:r>
              <a:rPr lang="tr-TR" sz="3200" dirty="0"/>
              <a:t>ÇOCUK NEDİR </a:t>
            </a:r>
            <a:endParaRPr lang="tr-TR" dirty="0"/>
          </a:p>
        </p:txBody>
      </p:sp>
      <p:sp>
        <p:nvSpPr>
          <p:cNvPr id="4" name="Oval Belirtme Çizgisi 3"/>
          <p:cNvSpPr/>
          <p:nvPr/>
        </p:nvSpPr>
        <p:spPr>
          <a:xfrm rot="351489">
            <a:off x="4491399" y="1786823"/>
            <a:ext cx="3168352" cy="1404736"/>
          </a:xfrm>
          <a:prstGeom prst="wedgeEllipseCallout">
            <a:avLst>
              <a:gd name="adj1" fmla="val -55825"/>
              <a:gd name="adj2" fmla="val 122173"/>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4800" b="1" dirty="0"/>
              <a:t>?</a:t>
            </a:r>
            <a:endParaRPr lang="tr-TR" b="1" dirty="0"/>
          </a:p>
        </p:txBody>
      </p:sp>
    </p:spTree>
    <p:extLst>
      <p:ext uri="{BB962C8B-B14F-4D97-AF65-F5344CB8AC3E}">
        <p14:creationId xmlns:p14="http://schemas.microsoft.com/office/powerpoint/2010/main" val="358524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476672"/>
            <a:ext cx="8229600" cy="4525963"/>
          </a:xfrm>
        </p:spPr>
        <p:txBody>
          <a:bodyPr>
            <a:normAutofit/>
          </a:bodyPr>
          <a:lstStyle/>
          <a:p>
            <a:pPr algn="just"/>
            <a:r>
              <a:rPr lang="tr-TR" b="1" dirty="0">
                <a:solidFill>
                  <a:schemeClr val="accent1">
                    <a:lumMod val="75000"/>
                  </a:schemeClr>
                </a:solidFill>
              </a:rPr>
              <a:t>Cinsel Eğitim: </a:t>
            </a:r>
            <a:r>
              <a:rPr lang="tr-TR" sz="2400" dirty="0"/>
              <a:t>Bireyin fiziksel, duygusal ve cinsel gelişimini anlaması, olumlu bir kişilik kavramı geliştirmesi, insan cinselliğine, başkalarının haklarına, görüş ve davranışlarına saygılı bir bakış açısı edinmesi ve olumlu bir davranış biçimi, değer yargıları oluşturması eğitimidir.</a:t>
            </a:r>
          </a:p>
          <a:p>
            <a:pPr marL="0" indent="0" algn="just">
              <a:buNone/>
            </a:pPr>
            <a:endParaRPr lang="tr-TR" sz="2400" dirty="0"/>
          </a:p>
          <a:p>
            <a:pPr marL="0" indent="0" algn="ctr">
              <a:buNone/>
            </a:pPr>
            <a:r>
              <a:rPr lang="tr-TR" sz="2400" dirty="0"/>
              <a:t>Cinsel eğitimde amaç; cinselliği daha çok konuşmak değil, gerekli bilgileri öğretmek ve çocuğa olumlu duygular kazandırmaktır. 	</a:t>
            </a:r>
          </a:p>
          <a:p>
            <a:pPr marL="0" indent="0" algn="just">
              <a:buNone/>
            </a:pPr>
            <a:endParaRPr lang="tr-TR" sz="24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653135"/>
            <a:ext cx="3835896" cy="1979421"/>
          </a:xfrm>
          <a:prstGeom prst="rect">
            <a:avLst/>
          </a:prstGeom>
        </p:spPr>
      </p:pic>
    </p:spTree>
    <p:extLst>
      <p:ext uri="{BB962C8B-B14F-4D97-AF65-F5344CB8AC3E}">
        <p14:creationId xmlns:p14="http://schemas.microsoft.com/office/powerpoint/2010/main" val="337397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827395"/>
            <a:ext cx="6264696" cy="3030605"/>
          </a:xfrm>
          <a:prstGeom prst="rect">
            <a:avLst/>
          </a:prstGeom>
          <a:ln>
            <a:noFill/>
          </a:ln>
          <a:effectLst>
            <a:softEdge rad="112500"/>
          </a:effectLst>
        </p:spPr>
      </p:pic>
      <p:sp>
        <p:nvSpPr>
          <p:cNvPr id="3" name="İçerik Yer Tutucusu 2"/>
          <p:cNvSpPr>
            <a:spLocks noGrp="1"/>
          </p:cNvSpPr>
          <p:nvPr>
            <p:ph sz="quarter" idx="1"/>
          </p:nvPr>
        </p:nvSpPr>
        <p:spPr>
          <a:xfrm>
            <a:off x="467544" y="476672"/>
            <a:ext cx="8229600" cy="4525963"/>
          </a:xfrm>
        </p:spPr>
        <p:txBody>
          <a:bodyPr/>
          <a:lstStyle/>
          <a:p>
            <a:r>
              <a:rPr lang="tr-TR" sz="2400" dirty="0">
                <a:solidFill>
                  <a:schemeClr val="accent1">
                    <a:lumMod val="50000"/>
                  </a:schemeClr>
                </a:solidFill>
              </a:rPr>
              <a:t>Çocuklara cinsel eğitim vermeye ne zaman başlanmalı?</a:t>
            </a:r>
          </a:p>
          <a:p>
            <a:endParaRPr lang="tr-TR" sz="2400" dirty="0">
              <a:solidFill>
                <a:schemeClr val="accent1">
                  <a:lumMod val="50000"/>
                </a:schemeClr>
              </a:solidFill>
            </a:endParaRPr>
          </a:p>
          <a:p>
            <a:r>
              <a:rPr lang="tr-TR" sz="2400" dirty="0">
                <a:solidFill>
                  <a:schemeClr val="accent1">
                    <a:lumMod val="50000"/>
                  </a:schemeClr>
                </a:solidFill>
              </a:rPr>
              <a:t>Cinsel eğitimin aşamaları var mı?</a:t>
            </a:r>
          </a:p>
          <a:p>
            <a:endParaRPr lang="tr-TR" sz="2400" dirty="0">
              <a:solidFill>
                <a:schemeClr val="accent1">
                  <a:lumMod val="50000"/>
                </a:schemeClr>
              </a:solidFill>
            </a:endParaRPr>
          </a:p>
          <a:p>
            <a:r>
              <a:rPr lang="tr-TR" sz="2400" dirty="0">
                <a:solidFill>
                  <a:schemeClr val="accent1">
                    <a:lumMod val="50000"/>
                  </a:schemeClr>
                </a:solidFill>
              </a:rPr>
              <a:t>Çocuğun cinsel sorular sorması normal mi?</a:t>
            </a:r>
          </a:p>
          <a:p>
            <a:endParaRPr lang="tr-TR" sz="2400" dirty="0">
              <a:solidFill>
                <a:schemeClr val="accent1">
                  <a:lumMod val="50000"/>
                </a:schemeClr>
              </a:solidFill>
            </a:endParaRPr>
          </a:p>
          <a:p>
            <a:r>
              <a:rPr lang="tr-TR" sz="2400" dirty="0">
                <a:solidFill>
                  <a:schemeClr val="accent1">
                    <a:lumMod val="50000"/>
                  </a:schemeClr>
                </a:solidFill>
              </a:rPr>
              <a:t>Cinselliği nasıl konuşalım ve konuşurken nelere dikkat edelim?</a:t>
            </a:r>
          </a:p>
          <a:p>
            <a:endParaRPr lang="tr-TR" dirty="0">
              <a:solidFill>
                <a:schemeClr val="accent1">
                  <a:lumMod val="50000"/>
                </a:schemeClr>
              </a:solidFill>
            </a:endParaRPr>
          </a:p>
        </p:txBody>
      </p:sp>
    </p:spTree>
    <p:extLst>
      <p:ext uri="{BB962C8B-B14F-4D97-AF65-F5344CB8AC3E}">
        <p14:creationId xmlns:p14="http://schemas.microsoft.com/office/powerpoint/2010/main" val="371351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692696"/>
            <a:ext cx="8229600" cy="4525963"/>
          </a:xfrm>
        </p:spPr>
        <p:txBody>
          <a:bodyPr/>
          <a:lstStyle/>
          <a:p>
            <a:pPr algn="just"/>
            <a:r>
              <a:rPr lang="tr-TR" sz="2400" b="1" dirty="0">
                <a:solidFill>
                  <a:schemeClr val="accent1">
                    <a:lumMod val="75000"/>
                  </a:schemeClr>
                </a:solidFill>
              </a:rPr>
              <a:t>Mahremiyet Eğitimi: </a:t>
            </a:r>
            <a:r>
              <a:rPr lang="tr-TR" sz="2400" dirty="0"/>
              <a:t>Çocukların kendisinin ve diğer insanların özelinin/özel alanının farkına varması, sosyal hayatın içinde kendi özel alanını koruması, diğer insanların özel alanına saygı duyması, kendisi ile çevresi arasında sağlıklı sınırlar koymasıdır.</a:t>
            </a:r>
            <a:endParaRPr lang="tr-TR" sz="2400" dirty="0">
              <a:solidFill>
                <a:schemeClr val="accent1">
                  <a:lumMod val="75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573016"/>
            <a:ext cx="8604448" cy="3048134"/>
          </a:xfrm>
          <a:prstGeom prst="rect">
            <a:avLst/>
          </a:prstGeom>
          <a:ln>
            <a:noFill/>
          </a:ln>
          <a:effectLst>
            <a:softEdge rad="112500"/>
          </a:effectLst>
        </p:spPr>
      </p:pic>
    </p:spTree>
    <p:extLst>
      <p:ext uri="{BB962C8B-B14F-4D97-AF65-F5344CB8AC3E}">
        <p14:creationId xmlns:p14="http://schemas.microsoft.com/office/powerpoint/2010/main" val="195620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4488" cy="67386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457200" y="548680"/>
            <a:ext cx="8219256" cy="868958"/>
          </a:xfrm>
        </p:spPr>
        <p:txBody>
          <a:bodyPr/>
          <a:lstStyle/>
          <a:p>
            <a:r>
              <a:rPr lang="tr-TR" dirty="0"/>
              <a:t>		   </a:t>
            </a:r>
            <a:r>
              <a:rPr lang="tr-TR" b="1" dirty="0"/>
              <a:t>ÖZEL BÖLGELER</a:t>
            </a:r>
          </a:p>
        </p:txBody>
      </p:sp>
    </p:spTree>
    <p:extLst>
      <p:ext uri="{BB962C8B-B14F-4D97-AF65-F5344CB8AC3E}">
        <p14:creationId xmlns:p14="http://schemas.microsoft.com/office/powerpoint/2010/main" val="18356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pPr marL="0" indent="0">
              <a:buNone/>
            </a:pPr>
            <a:r>
              <a:rPr lang="tr-TR" sz="2400" b="1" dirty="0">
                <a:solidFill>
                  <a:schemeClr val="accent1"/>
                </a:solidFill>
              </a:rPr>
              <a:t>&gt;</a:t>
            </a:r>
            <a:r>
              <a:rPr lang="tr-TR" sz="2400" dirty="0"/>
              <a:t> Mahremiyet eğitimi bebeklik döneminde başlar.</a:t>
            </a:r>
          </a:p>
          <a:p>
            <a:pPr marL="0" indent="0">
              <a:buNone/>
            </a:pPr>
            <a:r>
              <a:rPr lang="tr-TR" sz="2400" b="1" dirty="0">
                <a:solidFill>
                  <a:schemeClr val="accent1">
                    <a:lumMod val="75000"/>
                  </a:schemeClr>
                </a:solidFill>
              </a:rPr>
              <a:t>&gt;</a:t>
            </a:r>
            <a:r>
              <a:rPr lang="tr-TR" sz="2400" dirty="0"/>
              <a:t> Çocuk 1 yaşına geldiği zaman odası ayrılmalıdır.</a:t>
            </a:r>
          </a:p>
          <a:p>
            <a:pPr marL="0" indent="0">
              <a:buNone/>
            </a:pPr>
            <a:r>
              <a:rPr lang="tr-TR" sz="2400" b="1" dirty="0">
                <a:solidFill>
                  <a:schemeClr val="accent1"/>
                </a:solidFill>
              </a:rPr>
              <a:t>&gt;</a:t>
            </a:r>
            <a:r>
              <a:rPr lang="tr-TR" sz="2400" dirty="0"/>
              <a:t> Çocukların odalarının ayrı olması mümkün değilse en azından yatakları ayrı olmalıdır.</a:t>
            </a:r>
          </a:p>
          <a:p>
            <a:pPr marL="0" indent="0">
              <a:buNone/>
            </a:pPr>
            <a:r>
              <a:rPr lang="tr-TR" sz="2400" b="1" dirty="0">
                <a:solidFill>
                  <a:schemeClr val="accent1"/>
                </a:solidFill>
              </a:rPr>
              <a:t>&gt;</a:t>
            </a:r>
            <a:r>
              <a:rPr lang="tr-TR" sz="2400" dirty="0"/>
              <a:t> Çocuk 4 yaşına girdiği andan itibaren anne-baba odasına girerken izin almalı onu çıplak veya giyinirken gördüğünde özür dilemelidir.</a:t>
            </a:r>
          </a:p>
          <a:p>
            <a:pPr marL="0" indent="0">
              <a:buNone/>
            </a:pPr>
            <a:r>
              <a:rPr lang="tr-TR" sz="2400" b="1" dirty="0">
                <a:solidFill>
                  <a:schemeClr val="accent1"/>
                </a:solidFill>
              </a:rPr>
              <a:t>&gt;</a:t>
            </a:r>
            <a:r>
              <a:rPr lang="tr-TR" sz="2400" dirty="0"/>
              <a:t> Anne babalar çocuklarını çeşitli nedenlerden dolayı giydirirken vb. onlardan izin almalıdırlar. </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387848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692696"/>
            <a:ext cx="8229600" cy="4525963"/>
          </a:xfrm>
        </p:spPr>
        <p:txBody>
          <a:bodyPr>
            <a:normAutofit/>
          </a:bodyPr>
          <a:lstStyle/>
          <a:p>
            <a:pPr marL="0" indent="0" algn="ctr">
              <a:buNone/>
            </a:pPr>
            <a:r>
              <a:rPr lang="tr-TR" sz="2400" dirty="0"/>
              <a:t>Çocuklar </a:t>
            </a:r>
            <a:r>
              <a:rPr lang="tr-TR" sz="2400" b="1" dirty="0"/>
              <a:t>dört yaşından </a:t>
            </a:r>
            <a:r>
              <a:rPr lang="tr-TR" sz="2400" dirty="0"/>
              <a:t>itibaren vücutlarının belli bölgelerine dokunulmaması gerektiğini bilmelidir. Özel alan tanımlaması yapılmalıdır. İyi ve kötü dokunuş farkı açıklanmalıdır.</a:t>
            </a:r>
          </a:p>
          <a:p>
            <a:pPr marL="0" indent="0" algn="just">
              <a:buNone/>
            </a:pP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464" y="3501008"/>
            <a:ext cx="6113062" cy="3046734"/>
          </a:xfrm>
          <a:prstGeom prst="rect">
            <a:avLst/>
          </a:prstGeom>
        </p:spPr>
      </p:pic>
    </p:spTree>
    <p:extLst>
      <p:ext uri="{BB962C8B-B14F-4D97-AF65-F5344CB8AC3E}">
        <p14:creationId xmlns:p14="http://schemas.microsoft.com/office/powerpoint/2010/main" val="269593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lnSpcReduction="10000"/>
          </a:bodyPr>
          <a:lstStyle/>
          <a:p>
            <a:pPr algn="just"/>
            <a:r>
              <a:rPr lang="tr-TR" sz="2400" dirty="0"/>
              <a:t>Dört yaşına gelen bir çocuk, tuvaletin "özel" bir mekan olduğunu öğrenmeli, tuvalet ihtiyacını gideren birisinin başkaları tarafından görülmesinin uygun olmayacağını bilmelidir. </a:t>
            </a:r>
          </a:p>
          <a:p>
            <a:pPr algn="just"/>
            <a:r>
              <a:rPr lang="tr-TR" sz="2400" dirty="0"/>
              <a:t>Banyo yaptırırken de dikkatli olunmalıdır.</a:t>
            </a:r>
          </a:p>
          <a:p>
            <a:r>
              <a:rPr lang="tr-TR" sz="2400" dirty="0"/>
              <a:t>Bilgisayar, televizyon kullanımı kontrollü olmalı. Mümkünse bunların yerine farklı faaliyetler yapılmalıdır.</a:t>
            </a:r>
          </a:p>
          <a:p>
            <a:r>
              <a:rPr lang="tr-TR" sz="2400" dirty="0"/>
              <a:t>Kıyafet alırken çocuğun yaşına uygun seçimler yapılmalıdır.</a:t>
            </a:r>
          </a:p>
          <a:p>
            <a:r>
              <a:rPr lang="tr-TR" sz="2400" dirty="0"/>
              <a:t>Çocukların yanında konuşmalara da dikkat edilmelidir.</a:t>
            </a:r>
          </a:p>
          <a:p>
            <a:pPr marL="0" indent="0" algn="ctr">
              <a:buNone/>
            </a:pPr>
            <a:r>
              <a:rPr lang="tr-TR" sz="2400" b="1" dirty="0">
                <a:solidFill>
                  <a:schemeClr val="accent1">
                    <a:lumMod val="75000"/>
                  </a:schemeClr>
                </a:solidFill>
              </a:rPr>
              <a:t>Çocuklar ailesini gözlemleyerek öğrenir.</a:t>
            </a:r>
          </a:p>
        </p:txBody>
      </p:sp>
    </p:spTree>
    <p:extLst>
      <p:ext uri="{BB962C8B-B14F-4D97-AF65-F5344CB8AC3E}">
        <p14:creationId xmlns:p14="http://schemas.microsoft.com/office/powerpoint/2010/main" val="318595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7158" y="428604"/>
            <a:ext cx="685803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FFC000"/>
                </a:solidFill>
                <a:effectLst/>
                <a:uLnTx/>
                <a:uFillTx/>
                <a:latin typeface="Calibri"/>
                <a:ea typeface="+mn-ea"/>
                <a:cs typeface="+mn-cs"/>
              </a:rPr>
              <a:t>SANDIĞIMIZ KADAR MASUMLAR 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pic>
        <p:nvPicPr>
          <p:cNvPr id="26627" name="Picture 2" descr="C:\Users\fatma.donmez\Desktop\imagesCA2B5SFG.jpg"/>
          <p:cNvPicPr>
            <a:picLocks noChangeAspect="1" noChangeArrowheads="1"/>
          </p:cNvPicPr>
          <p:nvPr/>
        </p:nvPicPr>
        <p:blipFill>
          <a:blip r:embed="rId2" cstate="print"/>
          <a:srcRect/>
          <a:stretch>
            <a:fillRect/>
          </a:stretch>
        </p:blipFill>
        <p:spPr bwMode="auto">
          <a:xfrm rot="772294">
            <a:off x="5902325" y="1409700"/>
            <a:ext cx="2192338" cy="2490788"/>
          </a:xfrm>
          <a:prstGeom prst="rect">
            <a:avLst/>
          </a:prstGeom>
          <a:noFill/>
          <a:ln w="9525">
            <a:noFill/>
            <a:miter lim="800000"/>
            <a:headEnd/>
            <a:tailEnd/>
          </a:ln>
        </p:spPr>
      </p:pic>
      <p:pic>
        <p:nvPicPr>
          <p:cNvPr id="26628" name="Picture 3" descr="C:\Users\fatma.donmez\Desktop\images.jpg"/>
          <p:cNvPicPr>
            <a:picLocks noChangeAspect="1" noChangeArrowheads="1"/>
          </p:cNvPicPr>
          <p:nvPr/>
        </p:nvPicPr>
        <p:blipFill>
          <a:blip r:embed="rId3" cstate="print"/>
          <a:srcRect/>
          <a:stretch>
            <a:fillRect/>
          </a:stretch>
        </p:blipFill>
        <p:spPr bwMode="auto">
          <a:xfrm rot="-289884">
            <a:off x="4547033" y="1419191"/>
            <a:ext cx="1590675" cy="2867025"/>
          </a:xfrm>
          <a:prstGeom prst="rect">
            <a:avLst/>
          </a:prstGeom>
          <a:noFill/>
          <a:ln w="9525">
            <a:noFill/>
            <a:miter lim="800000"/>
            <a:headEnd/>
            <a:tailEnd/>
          </a:ln>
        </p:spPr>
      </p:pic>
      <p:pic>
        <p:nvPicPr>
          <p:cNvPr id="26629" name="Picture 4" descr="C:\Users\fatma.donmez\Desktop\imagesCAOGK5TY.jpg"/>
          <p:cNvPicPr>
            <a:picLocks noChangeAspect="1" noChangeArrowheads="1"/>
          </p:cNvPicPr>
          <p:nvPr/>
        </p:nvPicPr>
        <p:blipFill>
          <a:blip r:embed="rId4" cstate="print"/>
          <a:srcRect/>
          <a:stretch>
            <a:fillRect/>
          </a:stretch>
        </p:blipFill>
        <p:spPr bwMode="auto">
          <a:xfrm rot="-1323741">
            <a:off x="3297238" y="1535113"/>
            <a:ext cx="1655762" cy="2354262"/>
          </a:xfrm>
          <a:prstGeom prst="rect">
            <a:avLst/>
          </a:prstGeom>
          <a:noFill/>
          <a:ln w="9525">
            <a:noFill/>
            <a:miter lim="800000"/>
            <a:headEnd/>
            <a:tailEnd/>
          </a:ln>
        </p:spPr>
      </p:pic>
      <p:pic>
        <p:nvPicPr>
          <p:cNvPr id="26630" name="Picture 6" descr="C:\Users\fatma.donmez\Desktop\Disneyland.gif"/>
          <p:cNvPicPr>
            <a:picLocks noChangeAspect="1" noChangeArrowheads="1" noCrop="1"/>
          </p:cNvPicPr>
          <p:nvPr/>
        </p:nvPicPr>
        <p:blipFill>
          <a:blip r:embed="rId5" cstate="print"/>
          <a:srcRect/>
          <a:stretch>
            <a:fillRect/>
          </a:stretch>
        </p:blipFill>
        <p:spPr bwMode="auto">
          <a:xfrm rot="-1097014">
            <a:off x="6443663" y="3933825"/>
            <a:ext cx="1838325" cy="2286000"/>
          </a:xfrm>
          <a:prstGeom prst="rect">
            <a:avLst/>
          </a:prstGeom>
          <a:noFill/>
          <a:ln w="9525">
            <a:noFill/>
            <a:miter lim="800000"/>
            <a:headEnd/>
            <a:tailEnd/>
          </a:ln>
        </p:spPr>
      </p:pic>
      <p:sp>
        <p:nvSpPr>
          <p:cNvPr id="6" name="Metin kutusu 5"/>
          <p:cNvSpPr txBox="1"/>
          <p:nvPr/>
        </p:nvSpPr>
        <p:spPr>
          <a:xfrm>
            <a:off x="862013" y="1773238"/>
            <a:ext cx="3494087" cy="3416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Bilinçaltı mesajlara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dikkat!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Oynadıkları oyuncaklar, izledikleri çizgi filmler çok dikkatli seçilmeli.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Alternatifler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sunulmalı.</a:t>
            </a:r>
          </a:p>
        </p:txBody>
      </p:sp>
      <p:pic>
        <p:nvPicPr>
          <p:cNvPr id="26632" name="Picture 7" descr="C:\Users\fatma.donmez\Desktop\images.jpg"/>
          <p:cNvPicPr>
            <a:picLocks noChangeAspect="1" noChangeArrowheads="1"/>
          </p:cNvPicPr>
          <p:nvPr/>
        </p:nvPicPr>
        <p:blipFill>
          <a:blip r:embed="rId6" cstate="print"/>
          <a:srcRect/>
          <a:stretch>
            <a:fillRect/>
          </a:stretch>
        </p:blipFill>
        <p:spPr bwMode="auto">
          <a:xfrm>
            <a:off x="4643438" y="3841750"/>
            <a:ext cx="1620837" cy="2352675"/>
          </a:xfrm>
          <a:prstGeom prst="rect">
            <a:avLst/>
          </a:prstGeom>
          <a:noFill/>
          <a:ln w="9525">
            <a:noFill/>
            <a:miter lim="800000"/>
            <a:headEnd/>
            <a:tailEnd/>
          </a:ln>
        </p:spPr>
      </p:pic>
      <p:pic>
        <p:nvPicPr>
          <p:cNvPr id="26633" name="Picture 8" descr="C:\Users\fatma.donmez\Desktop\imagesCAMOWZ5C.jpg"/>
          <p:cNvPicPr>
            <a:picLocks noChangeAspect="1" noChangeArrowheads="1"/>
          </p:cNvPicPr>
          <p:nvPr/>
        </p:nvPicPr>
        <p:blipFill>
          <a:blip r:embed="rId7" cstate="print"/>
          <a:srcRect/>
          <a:stretch>
            <a:fillRect/>
          </a:stretch>
        </p:blipFill>
        <p:spPr bwMode="auto">
          <a:xfrm rot="-1687388">
            <a:off x="3021013" y="3946525"/>
            <a:ext cx="1574800" cy="2143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5501" y="428604"/>
            <a:ext cx="4675194"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FFC000"/>
                </a:solidFill>
                <a:effectLst/>
                <a:uLnTx/>
                <a:uFillTx/>
                <a:latin typeface="Calibri"/>
                <a:ea typeface="+mn-ea"/>
                <a:cs typeface="+mn-cs"/>
              </a:rPr>
              <a:t>BAK NASIL OLMUŞUM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Elbise alırken çocuk ruhuna uygun,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abartısız seçimler yapılmalıdır.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Küçük kadın,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küçük adam imajı oluşturmayan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elbiseler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EEECE1">
                    <a:lumMod val="25000"/>
                  </a:srgbClr>
                </a:solidFill>
                <a:effectLst/>
                <a:uLnTx/>
                <a:uFillTx/>
                <a:latin typeface="Calibri"/>
                <a:ea typeface="+mn-ea"/>
                <a:cs typeface="+mn-cs"/>
              </a:rPr>
              <a:t>tercih edilmelidir.</a:t>
            </a:r>
          </a:p>
        </p:txBody>
      </p:sp>
      <p:pic>
        <p:nvPicPr>
          <p:cNvPr id="27651" name="Resim 4"/>
          <p:cNvPicPr>
            <a:picLocks noChangeAspect="1"/>
          </p:cNvPicPr>
          <p:nvPr/>
        </p:nvPicPr>
        <p:blipFill>
          <a:blip r:embed="rId2" cstate="print"/>
          <a:srcRect/>
          <a:stretch>
            <a:fillRect/>
          </a:stretch>
        </p:blipFill>
        <p:spPr bwMode="auto">
          <a:xfrm>
            <a:off x="5857884" y="1714488"/>
            <a:ext cx="2592387" cy="4724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764704"/>
            <a:ext cx="8229600" cy="5904656"/>
          </a:xfrm>
        </p:spPr>
        <p:txBody>
          <a:bodyPr>
            <a:normAutofit/>
          </a:bodyPr>
          <a:lstStyle/>
          <a:p>
            <a:pPr marL="0" lvl="0" indent="0" algn="ctr">
              <a:spcBef>
                <a:spcPts val="0"/>
              </a:spcBef>
              <a:buNone/>
              <a:defRPr/>
            </a:pPr>
            <a:endParaRPr lang="tr-TR" sz="2400" dirty="0">
              <a:solidFill>
                <a:schemeClr val="accent1">
                  <a:lumMod val="75000"/>
                </a:schemeClr>
              </a:solidFill>
              <a:latin typeface="+mj-lt"/>
              <a:cs typeface="Arial" charset="0"/>
            </a:endParaRPr>
          </a:p>
          <a:p>
            <a:pPr marL="0" lvl="0" indent="0" algn="ctr">
              <a:spcBef>
                <a:spcPts val="0"/>
              </a:spcBef>
              <a:buNone/>
              <a:defRPr/>
            </a:pPr>
            <a:r>
              <a:rPr lang="tr-TR" sz="2400" b="1" dirty="0">
                <a:solidFill>
                  <a:schemeClr val="accent1">
                    <a:lumMod val="75000"/>
                  </a:schemeClr>
                </a:solidFill>
                <a:latin typeface="+mj-lt"/>
                <a:cs typeface="Arial" charset="0"/>
              </a:rPr>
              <a:t>Anne baba iyi gözlemci olmalıdır!</a:t>
            </a:r>
          </a:p>
          <a:p>
            <a:pPr marL="0" lvl="0" indent="0" algn="ctr">
              <a:spcBef>
                <a:spcPts val="0"/>
              </a:spcBef>
              <a:buNone/>
              <a:defRPr/>
            </a:pPr>
            <a:endParaRPr lang="tr-TR" sz="2400" dirty="0">
              <a:solidFill>
                <a:schemeClr val="accent1">
                  <a:lumMod val="75000"/>
                </a:schemeClr>
              </a:solidFill>
              <a:latin typeface="+mj-lt"/>
              <a:cs typeface="Arial" charset="0"/>
            </a:endParaRPr>
          </a:p>
          <a:p>
            <a:pPr marL="0" lvl="0" indent="0" algn="ctr">
              <a:spcBef>
                <a:spcPts val="0"/>
              </a:spcBef>
              <a:buNone/>
              <a:defRPr/>
            </a:pPr>
            <a:r>
              <a:rPr lang="tr-TR" sz="2400" dirty="0">
                <a:solidFill>
                  <a:schemeClr val="accent1">
                    <a:lumMod val="75000"/>
                  </a:schemeClr>
                </a:solidFill>
                <a:latin typeface="+mj-lt"/>
                <a:cs typeface="Arial" charset="0"/>
              </a:rPr>
              <a:t>Çocuğun </a:t>
            </a:r>
          </a:p>
          <a:p>
            <a:pPr marL="0" lvl="0" indent="0" algn="ctr">
              <a:spcBef>
                <a:spcPts val="0"/>
              </a:spcBef>
              <a:buNone/>
              <a:defRPr/>
            </a:pPr>
            <a:r>
              <a:rPr lang="tr-TR" sz="2400" dirty="0">
                <a:solidFill>
                  <a:schemeClr val="accent1">
                    <a:lumMod val="75000"/>
                  </a:schemeClr>
                </a:solidFill>
                <a:latin typeface="+mj-lt"/>
                <a:cs typeface="Arial" charset="0"/>
              </a:rPr>
              <a:t>duygu ve davranış değişikliklerinin </a:t>
            </a:r>
          </a:p>
          <a:p>
            <a:pPr marL="0" lvl="0" indent="0" algn="ctr">
              <a:spcBef>
                <a:spcPts val="0"/>
              </a:spcBef>
              <a:buNone/>
              <a:defRPr/>
            </a:pPr>
            <a:r>
              <a:rPr lang="tr-TR" sz="2400" dirty="0">
                <a:solidFill>
                  <a:schemeClr val="accent1">
                    <a:lumMod val="75000"/>
                  </a:schemeClr>
                </a:solidFill>
                <a:latin typeface="+mj-lt"/>
                <a:cs typeface="Arial" charset="0"/>
              </a:rPr>
              <a:t>dikkatle izlenmesi,</a:t>
            </a:r>
          </a:p>
          <a:p>
            <a:pPr marL="0" lvl="0" indent="0" algn="ctr">
              <a:spcBef>
                <a:spcPts val="0"/>
              </a:spcBef>
              <a:buNone/>
              <a:defRPr/>
            </a:pPr>
            <a:r>
              <a:rPr lang="tr-TR" sz="2400" dirty="0">
                <a:solidFill>
                  <a:schemeClr val="accent1">
                    <a:lumMod val="75000"/>
                  </a:schemeClr>
                </a:solidFill>
                <a:latin typeface="+mj-lt"/>
                <a:cs typeface="Arial" charset="0"/>
              </a:rPr>
              <a:t>korkularının ve tercihlerinin </a:t>
            </a:r>
          </a:p>
          <a:p>
            <a:pPr marL="0" lvl="0" indent="0" algn="ctr">
              <a:spcBef>
                <a:spcPts val="0"/>
              </a:spcBef>
              <a:buNone/>
              <a:defRPr/>
            </a:pPr>
            <a:r>
              <a:rPr lang="tr-TR" sz="2400" dirty="0">
                <a:solidFill>
                  <a:schemeClr val="accent1">
                    <a:lumMod val="75000"/>
                  </a:schemeClr>
                </a:solidFill>
                <a:latin typeface="+mj-lt"/>
                <a:cs typeface="Arial" charset="0"/>
              </a:rPr>
              <a:t>dikkate alınması gerekir.</a:t>
            </a:r>
          </a:p>
          <a:p>
            <a:pPr marL="0" lvl="0" indent="0" algn="ctr">
              <a:spcBef>
                <a:spcPts val="0"/>
              </a:spcBef>
              <a:buNone/>
              <a:defRPr/>
            </a:pPr>
            <a:endParaRPr lang="tr-TR" sz="2400" dirty="0">
              <a:solidFill>
                <a:schemeClr val="accent1">
                  <a:lumMod val="75000"/>
                </a:schemeClr>
              </a:solidFill>
              <a:latin typeface="+mj-lt"/>
              <a:cs typeface="Arial" charset="0"/>
            </a:endParaRPr>
          </a:p>
          <a:p>
            <a:pPr marL="0" lvl="0" indent="0" algn="ctr">
              <a:spcBef>
                <a:spcPts val="0"/>
              </a:spcBef>
              <a:buNone/>
              <a:defRPr/>
            </a:pPr>
            <a:r>
              <a:rPr lang="tr-TR" sz="2400" b="1" dirty="0">
                <a:solidFill>
                  <a:schemeClr val="accent1">
                    <a:lumMod val="75000"/>
                  </a:schemeClr>
                </a:solidFill>
                <a:latin typeface="+mj-lt"/>
                <a:cs typeface="Arial" charset="0"/>
              </a:rPr>
              <a:t>Bir olumsuzluk olduğu durumda çocuk asla suçlanmamalı, gerekli koruma ve tedavi derhal sağlanmalıdır.</a:t>
            </a:r>
          </a:p>
          <a:p>
            <a:pPr marL="0" lvl="0" indent="0">
              <a:spcBef>
                <a:spcPts val="0"/>
              </a:spcBef>
              <a:buNone/>
              <a:defRPr/>
            </a:pPr>
            <a:endParaRPr lang="tr-TR" sz="2200" b="1" dirty="0">
              <a:solidFill>
                <a:prstClr val="black"/>
              </a:solidFill>
              <a:latin typeface="+mj-lt"/>
              <a:cs typeface="Arial" charset="0"/>
            </a:endParaRPr>
          </a:p>
          <a:p>
            <a:pPr marL="0" lvl="0" indent="0" algn="ctr">
              <a:spcBef>
                <a:spcPts val="0"/>
              </a:spcBef>
              <a:buNone/>
              <a:defRPr/>
            </a:pPr>
            <a:br>
              <a:rPr lang="tr-TR" sz="2200" dirty="0">
                <a:solidFill>
                  <a:srgbClr val="D6ECFF">
                    <a:lumMod val="25000"/>
                  </a:srgbClr>
                </a:solidFill>
                <a:latin typeface="+mj-lt"/>
                <a:cs typeface="Arial" charset="0"/>
              </a:rPr>
            </a:br>
            <a:endParaRPr lang="tr-TR" sz="2200" dirty="0">
              <a:latin typeface="+mj-lt"/>
            </a:endParaRPr>
          </a:p>
        </p:txBody>
      </p:sp>
    </p:spTree>
    <p:extLst>
      <p:ext uri="{BB962C8B-B14F-4D97-AF65-F5344CB8AC3E}">
        <p14:creationId xmlns:p14="http://schemas.microsoft.com/office/powerpoint/2010/main" val="243109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accent1">
                    <a:lumMod val="75000"/>
                  </a:schemeClr>
                </a:solidFill>
              </a:rPr>
              <a:t>Çocuk İhmali Nedir?</a:t>
            </a:r>
          </a:p>
        </p:txBody>
      </p:sp>
      <p:sp>
        <p:nvSpPr>
          <p:cNvPr id="3" name="İçerik Yer Tutucusu 2"/>
          <p:cNvSpPr>
            <a:spLocks noGrp="1"/>
          </p:cNvSpPr>
          <p:nvPr>
            <p:ph sz="quarter" idx="1"/>
          </p:nvPr>
        </p:nvSpPr>
        <p:spPr/>
        <p:txBody>
          <a:bodyPr>
            <a:normAutofit/>
          </a:bodyPr>
          <a:lstStyle/>
          <a:p>
            <a:pPr marL="0" indent="0">
              <a:buNone/>
            </a:pPr>
            <a:r>
              <a:rPr lang="tr-TR" sz="2400" dirty="0"/>
              <a:t>Çocuğun,</a:t>
            </a:r>
          </a:p>
          <a:p>
            <a:pPr marL="0" indent="0">
              <a:buNone/>
            </a:pPr>
            <a:r>
              <a:rPr lang="tr-TR" sz="2400" dirty="0"/>
              <a:t>beslenme,</a:t>
            </a:r>
          </a:p>
          <a:p>
            <a:pPr marL="0" indent="0">
              <a:buNone/>
            </a:pPr>
            <a:r>
              <a:rPr lang="tr-TR" sz="2400" dirty="0"/>
              <a:t>      barınma,</a:t>
            </a:r>
          </a:p>
          <a:p>
            <a:pPr marL="0" indent="0">
              <a:buNone/>
            </a:pPr>
            <a:r>
              <a:rPr lang="tr-TR" sz="2400" dirty="0"/>
              <a:t>                giyim,</a:t>
            </a:r>
          </a:p>
          <a:p>
            <a:pPr marL="0" indent="0">
              <a:buNone/>
            </a:pPr>
            <a:r>
              <a:rPr lang="tr-TR" sz="2400" dirty="0"/>
              <a:t>       	</a:t>
            </a:r>
            <a:r>
              <a:rPr lang="tr-TR" dirty="0"/>
              <a:t>          </a:t>
            </a:r>
            <a:r>
              <a:rPr lang="tr-TR" sz="2400" dirty="0"/>
              <a:t>eğitim, </a:t>
            </a:r>
          </a:p>
          <a:p>
            <a:pPr marL="0" indent="0">
              <a:buNone/>
            </a:pPr>
            <a:r>
              <a:rPr lang="tr-TR" dirty="0"/>
              <a:t> 		      </a:t>
            </a:r>
            <a:r>
              <a:rPr lang="tr-TR" sz="2400" dirty="0"/>
              <a:t>temizlik, </a:t>
            </a:r>
          </a:p>
          <a:p>
            <a:pPr marL="0" indent="0">
              <a:buNone/>
            </a:pPr>
            <a:r>
              <a:rPr lang="tr-TR" sz="2400" dirty="0"/>
              <a:t>			</a:t>
            </a:r>
            <a:r>
              <a:rPr lang="tr-TR" dirty="0"/>
              <a:t>      </a:t>
            </a:r>
            <a:r>
              <a:rPr lang="tr-TR" sz="2400" dirty="0"/>
              <a:t>oyun, </a:t>
            </a:r>
          </a:p>
          <a:p>
            <a:pPr marL="0" indent="0">
              <a:buNone/>
            </a:pPr>
            <a:r>
              <a:rPr lang="tr-TR" sz="2400" dirty="0"/>
              <a:t>				</a:t>
            </a:r>
            <a:r>
              <a:rPr lang="tr-TR" dirty="0"/>
              <a:t> </a:t>
            </a:r>
            <a:r>
              <a:rPr lang="tr-TR" sz="2400" dirty="0"/>
              <a:t>güvenlik ve</a:t>
            </a:r>
          </a:p>
          <a:p>
            <a:pPr marL="0" indent="0">
              <a:buNone/>
            </a:pPr>
            <a:r>
              <a:rPr lang="tr-TR" sz="2400" dirty="0"/>
              <a:t> 					sağlık </a:t>
            </a:r>
            <a:r>
              <a:rPr lang="tr-TR" dirty="0"/>
              <a:t>ihtiyacını</a:t>
            </a:r>
          </a:p>
          <a:p>
            <a:pPr marL="0" indent="0">
              <a:buNone/>
            </a:pPr>
            <a:r>
              <a:rPr lang="tr-TR" sz="2400" dirty="0"/>
              <a:t> sağlama görevinin reddedilmesi ya da yerine getirilmemesidir.</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3583905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normAutofit fontScale="90000"/>
          </a:bodyPr>
          <a:lstStyle/>
          <a:p>
            <a:r>
              <a:rPr lang="tr-TR" sz="3600" b="1" dirty="0">
                <a:solidFill>
                  <a:schemeClr val="accent5">
                    <a:lumMod val="50000"/>
                  </a:schemeClr>
                </a:solidFill>
              </a:rPr>
              <a:t>Nerelere Bildirimde Bulunabiliriz?</a:t>
            </a:r>
          </a:p>
        </p:txBody>
      </p:sp>
      <p:sp>
        <p:nvSpPr>
          <p:cNvPr id="3" name="İçerik Yer Tutucusu 2"/>
          <p:cNvSpPr>
            <a:spLocks noGrp="1"/>
          </p:cNvSpPr>
          <p:nvPr>
            <p:ph sz="quarter" idx="1"/>
          </p:nvPr>
        </p:nvSpPr>
        <p:spPr>
          <a:xfrm>
            <a:off x="395536" y="1340768"/>
            <a:ext cx="8229600" cy="4525963"/>
          </a:xfrm>
        </p:spPr>
        <p:txBody>
          <a:bodyPr>
            <a:normAutofit/>
          </a:bodyPr>
          <a:lstStyle/>
          <a:p>
            <a:r>
              <a:rPr lang="tr-TR" sz="2400" dirty="0">
                <a:solidFill>
                  <a:schemeClr val="tx1"/>
                </a:solidFill>
              </a:rPr>
              <a:t>155 Alo Polis hattı, </a:t>
            </a:r>
          </a:p>
          <a:p>
            <a:r>
              <a:rPr lang="tr-TR" sz="2400" dirty="0">
                <a:solidFill>
                  <a:schemeClr val="tx1"/>
                </a:solidFill>
              </a:rPr>
              <a:t>156 Alo Jandarma hattı, </a:t>
            </a:r>
          </a:p>
          <a:p>
            <a:r>
              <a:rPr lang="tr-TR" sz="2400" dirty="0">
                <a:solidFill>
                  <a:schemeClr val="tx1"/>
                </a:solidFill>
              </a:rPr>
              <a:t>Alo 183 hattı,</a:t>
            </a:r>
          </a:p>
          <a:p>
            <a:r>
              <a:rPr lang="tr-TR" sz="2400" dirty="0">
                <a:solidFill>
                  <a:schemeClr val="tx1"/>
                </a:solidFill>
              </a:rPr>
              <a:t>Aile ve Sosyal Politikalar İl Müdürlüklerine,</a:t>
            </a:r>
          </a:p>
          <a:p>
            <a:r>
              <a:rPr lang="tr-TR" sz="2400" dirty="0">
                <a:solidFill>
                  <a:schemeClr val="tx1"/>
                </a:solidFill>
              </a:rPr>
              <a:t>Sosyal Hizmet Merkezlerine,</a:t>
            </a:r>
          </a:p>
          <a:p>
            <a:r>
              <a:rPr lang="tr-TR" sz="2400" dirty="0">
                <a:solidFill>
                  <a:schemeClr val="tx1"/>
                </a:solidFill>
              </a:rPr>
              <a:t>Bulunulan ilde varsa Çocuk İzlem Merkezine,</a:t>
            </a:r>
          </a:p>
          <a:p>
            <a:r>
              <a:rPr lang="tr-TR" sz="2400" dirty="0">
                <a:solidFill>
                  <a:schemeClr val="tx1"/>
                </a:solidFill>
              </a:rPr>
              <a:t>En yakın Polis Merkezine veya </a:t>
            </a:r>
          </a:p>
          <a:p>
            <a:r>
              <a:rPr lang="tr-TR" sz="2400" dirty="0">
                <a:solidFill>
                  <a:schemeClr val="tx1"/>
                </a:solidFill>
              </a:rPr>
              <a:t>Cumhuriyet Savcılığına ihbarda bulunabiliriz</a:t>
            </a:r>
            <a:r>
              <a:rPr lang="tr-TR" sz="2400" dirty="0">
                <a:solidFill>
                  <a:schemeClr val="accent5">
                    <a:lumMod val="75000"/>
                  </a:schemeClr>
                </a:solidFill>
              </a:rPr>
              <a:t>.</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1576"/>
            <a:ext cx="2670239" cy="1513135"/>
          </a:xfrm>
          <a:prstGeom prst="rect">
            <a:avLst/>
          </a:prstGeom>
        </p:spPr>
      </p:pic>
    </p:spTree>
    <p:extLst>
      <p:ext uri="{BB962C8B-B14F-4D97-AF65-F5344CB8AC3E}">
        <p14:creationId xmlns:p14="http://schemas.microsoft.com/office/powerpoint/2010/main" val="384747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a:xfrm>
            <a:off x="395536" y="1052736"/>
            <a:ext cx="8229600" cy="4525963"/>
          </a:xfrm>
        </p:spPr>
        <p:txBody>
          <a:bodyPr/>
          <a:lstStyle/>
          <a:p>
            <a:pPr marL="0" indent="0">
              <a:buNone/>
            </a:pPr>
            <a:endParaRPr lang="tr-TR" b="1" i="1" dirty="0">
              <a:solidFill>
                <a:schemeClr val="accent5">
                  <a:lumMod val="50000"/>
                </a:schemeClr>
              </a:solidFill>
            </a:endParaRPr>
          </a:p>
          <a:p>
            <a:pPr marL="0" indent="0">
              <a:buNone/>
            </a:pPr>
            <a:r>
              <a:rPr lang="tr-TR" b="1" i="1" dirty="0">
                <a:solidFill>
                  <a:schemeClr val="accent5">
                    <a:lumMod val="50000"/>
                  </a:schemeClr>
                </a:solidFill>
              </a:rPr>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6652"/>
            <a:ext cx="9396536" cy="656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40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a:t>İHMAL</a:t>
            </a:r>
          </a:p>
        </p:txBody>
      </p:sp>
      <p:sp>
        <p:nvSpPr>
          <p:cNvPr id="9" name="Sağ Ok 8"/>
          <p:cNvSpPr/>
          <p:nvPr/>
        </p:nvSpPr>
        <p:spPr>
          <a:xfrm rot="19675626">
            <a:off x="5762800" y="1702825"/>
            <a:ext cx="2518846" cy="1188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PASİF</a:t>
            </a:r>
          </a:p>
        </p:txBody>
      </p:sp>
      <p:sp>
        <p:nvSpPr>
          <p:cNvPr id="10" name="Sağ Ok 9"/>
          <p:cNvSpPr/>
          <p:nvPr/>
        </p:nvSpPr>
        <p:spPr>
          <a:xfrm rot="20293045">
            <a:off x="831319" y="4803478"/>
            <a:ext cx="2598196"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AKTİF</a:t>
            </a:r>
          </a:p>
        </p:txBody>
      </p:sp>
      <p:sp>
        <p:nvSpPr>
          <p:cNvPr id="11" name="Gülen Yüz 10"/>
          <p:cNvSpPr/>
          <p:nvPr/>
        </p:nvSpPr>
        <p:spPr>
          <a:xfrm>
            <a:off x="3563888" y="2780928"/>
            <a:ext cx="1872208" cy="1872208"/>
          </a:xfrm>
          <a:prstGeom prst="smileyFace">
            <a:avLst>
              <a:gd name="adj" fmla="val -4653"/>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26786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64704"/>
            <a:ext cx="8229600" cy="1143000"/>
          </a:xfrm>
        </p:spPr>
        <p:txBody>
          <a:bodyPr>
            <a:normAutofit/>
          </a:bodyPr>
          <a:lstStyle/>
          <a:p>
            <a:pPr algn="ctr"/>
            <a:r>
              <a:rPr lang="tr-TR" sz="3200" b="1" dirty="0">
                <a:solidFill>
                  <a:schemeClr val="accent1">
                    <a:lumMod val="75000"/>
                  </a:schemeClr>
                </a:solidFill>
              </a:rPr>
              <a:t>Duygusal İhmal</a:t>
            </a: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38250" y="2265362"/>
            <a:ext cx="5905500" cy="3543300"/>
          </a:xfrm>
          <a:prstGeom prst="rect">
            <a:avLst/>
          </a:prstGeom>
          <a:ln>
            <a:noFill/>
          </a:ln>
          <a:effectLst>
            <a:softEdge rad="112500"/>
          </a:effectLst>
        </p:spPr>
      </p:pic>
    </p:spTree>
    <p:extLst>
      <p:ext uri="{BB962C8B-B14F-4D97-AF65-F5344CB8AC3E}">
        <p14:creationId xmlns:p14="http://schemas.microsoft.com/office/powerpoint/2010/main" val="290339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229600" cy="1143000"/>
          </a:xfrm>
        </p:spPr>
        <p:txBody>
          <a:bodyPr>
            <a:normAutofit/>
          </a:bodyPr>
          <a:lstStyle/>
          <a:p>
            <a:pPr algn="ctr"/>
            <a:r>
              <a:rPr lang="tr-TR" sz="3200" b="1" dirty="0">
                <a:solidFill>
                  <a:schemeClr val="accent1">
                    <a:lumMod val="75000"/>
                  </a:schemeClr>
                </a:solidFill>
              </a:rPr>
              <a:t>Fiziksel İhmal</a:t>
            </a: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43608" y="1988840"/>
            <a:ext cx="6480720" cy="4272807"/>
          </a:xfrm>
          <a:prstGeom prst="rect">
            <a:avLst/>
          </a:prstGeom>
          <a:ln>
            <a:noFill/>
          </a:ln>
          <a:effectLst>
            <a:softEdge rad="112500"/>
          </a:effectLst>
        </p:spPr>
      </p:pic>
    </p:spTree>
    <p:extLst>
      <p:ext uri="{BB962C8B-B14F-4D97-AF65-F5344CB8AC3E}">
        <p14:creationId xmlns:p14="http://schemas.microsoft.com/office/powerpoint/2010/main" val="294074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a:bodyPr>
          <a:lstStyle/>
          <a:p>
            <a:pPr algn="ctr"/>
            <a:r>
              <a:rPr lang="tr-TR" sz="3200" b="1" dirty="0">
                <a:solidFill>
                  <a:schemeClr val="accent1">
                    <a:lumMod val="75000"/>
                  </a:schemeClr>
                </a:solidFill>
              </a:rPr>
              <a:t>Eğitim İhmali</a:t>
            </a: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99792" y="1772816"/>
            <a:ext cx="3498709" cy="4873625"/>
          </a:xfrm>
          <a:prstGeom prst="rect">
            <a:avLst/>
          </a:prstGeom>
          <a:ln>
            <a:noFill/>
          </a:ln>
          <a:effectLst>
            <a:softEdge rad="112500"/>
          </a:effectLst>
        </p:spPr>
      </p:pic>
    </p:spTree>
    <p:extLst>
      <p:ext uri="{BB962C8B-B14F-4D97-AF65-F5344CB8AC3E}">
        <p14:creationId xmlns:p14="http://schemas.microsoft.com/office/powerpoint/2010/main" val="234755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dirty="0">
                <a:solidFill>
                  <a:schemeClr val="tx2"/>
                </a:solidFill>
              </a:rPr>
              <a:t>Çocuk İstismarı Nedir?</a:t>
            </a:r>
          </a:p>
        </p:txBody>
      </p:sp>
      <p:sp>
        <p:nvSpPr>
          <p:cNvPr id="3" name="İçerik Yer Tutucusu 2"/>
          <p:cNvSpPr>
            <a:spLocks noGrp="1"/>
          </p:cNvSpPr>
          <p:nvPr>
            <p:ph sz="quarter" idx="1"/>
          </p:nvPr>
        </p:nvSpPr>
        <p:spPr>
          <a:xfrm>
            <a:off x="251520" y="1340768"/>
            <a:ext cx="8435280" cy="4785395"/>
          </a:xfrm>
        </p:spPr>
        <p:txBody>
          <a:bodyPr>
            <a:normAutofit/>
          </a:bodyPr>
          <a:lstStyle/>
          <a:p>
            <a:pPr algn="just"/>
            <a:r>
              <a:rPr lang="tr-TR" sz="1800" dirty="0"/>
              <a:t>Çocuk istismarı 18 yaşın altındaki çocukların ya da ergenlerin ana-babaları, onları bakıp gözetmek ve eğitmekle görevli öğretmen, usta, koruyucu aile fertleri, vasi gibi kişiler ya da yabancı kişiler tarafından yapılan</a:t>
            </a:r>
            <a:r>
              <a:rPr lang="tr-TR" sz="1800" b="1" dirty="0"/>
              <a:t>, bedensel ve psikolojik durumlarına zarar veren, fiziksel, duygusal, cinsel ya da zihinsel gelişimlerini engelleyen</a:t>
            </a:r>
            <a:r>
              <a:rPr lang="tr-TR" sz="1800" dirty="0"/>
              <a:t> tutum ve davranışlardır. </a:t>
            </a:r>
          </a:p>
          <a:p>
            <a:pPr algn="just"/>
            <a:endParaRPr lang="tr-TR" sz="1800" dirty="0"/>
          </a:p>
          <a:p>
            <a:pPr marL="0" indent="0" algn="just">
              <a:buNone/>
            </a:pPr>
            <a:endParaRPr lang="tr-TR" sz="2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409027"/>
            <a:ext cx="6372200" cy="3448973"/>
          </a:xfrm>
          <a:prstGeom prst="rect">
            <a:avLst/>
          </a:prstGeom>
        </p:spPr>
      </p:pic>
    </p:spTree>
    <p:extLst>
      <p:ext uri="{BB962C8B-B14F-4D97-AF65-F5344CB8AC3E}">
        <p14:creationId xmlns:p14="http://schemas.microsoft.com/office/powerpoint/2010/main" val="419503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980728"/>
            <a:ext cx="8229600" cy="4525963"/>
          </a:xfrm>
        </p:spPr>
        <p:txBody>
          <a:bodyPr/>
          <a:lstStyle/>
          <a:p>
            <a:pPr marL="0" indent="0">
              <a:buNone/>
            </a:pPr>
            <a:r>
              <a:rPr lang="tr-TR" b="1" dirty="0"/>
              <a:t>Çocuk istismarı:</a:t>
            </a:r>
          </a:p>
          <a:p>
            <a:pPr marL="0" indent="0">
              <a:buNone/>
            </a:pPr>
            <a:endParaRPr lang="tr-TR" sz="1400" b="1" dirty="0"/>
          </a:p>
          <a:p>
            <a:pPr marL="0" indent="0">
              <a:buNone/>
            </a:pPr>
            <a:endParaRPr lang="tr-TR" sz="1400" b="1" dirty="0"/>
          </a:p>
          <a:p>
            <a:r>
              <a:rPr lang="tr-TR" dirty="0"/>
              <a:t>Duygusal istismar</a:t>
            </a:r>
          </a:p>
          <a:p>
            <a:r>
              <a:rPr lang="tr-TR" dirty="0"/>
              <a:t>Fiziksel istismar</a:t>
            </a:r>
          </a:p>
          <a:p>
            <a:r>
              <a:rPr lang="tr-TR" dirty="0"/>
              <a:t>Cinsel istismar</a:t>
            </a:r>
          </a:p>
          <a:p>
            <a:pPr marL="0" indent="0">
              <a:buNone/>
            </a:pPr>
            <a:endParaRPr lang="tr-TR" dirty="0"/>
          </a:p>
          <a:p>
            <a:pPr marL="0" indent="0">
              <a:buNone/>
            </a:pPr>
            <a:r>
              <a:rPr lang="tr-TR" dirty="0"/>
              <a:t>Başlıkları altında incelenmektedir.</a:t>
            </a:r>
          </a:p>
        </p:txBody>
      </p:sp>
    </p:spTree>
    <p:extLst>
      <p:ext uri="{BB962C8B-B14F-4D97-AF65-F5344CB8AC3E}">
        <p14:creationId xmlns:p14="http://schemas.microsoft.com/office/powerpoint/2010/main" val="239302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969</TotalTime>
  <Words>949</Words>
  <Application>Microsoft Office PowerPoint</Application>
  <PresentationFormat>Ekran Gösterisi (4:3)</PresentationFormat>
  <Paragraphs>176</Paragraphs>
  <Slides>31</Slides>
  <Notes>3</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31</vt:i4>
      </vt:variant>
    </vt:vector>
  </HeadingPairs>
  <TitlesOfParts>
    <vt:vector size="39" baseType="lpstr">
      <vt:lpstr>Aharoni</vt:lpstr>
      <vt:lpstr>Arial</vt:lpstr>
      <vt:lpstr>Calibri</vt:lpstr>
      <vt:lpstr>Century Schoolbook</vt:lpstr>
      <vt:lpstr>Wingdings</vt:lpstr>
      <vt:lpstr>Wingdings 2</vt:lpstr>
      <vt:lpstr>Cumba</vt:lpstr>
      <vt:lpstr>Ofis Teması</vt:lpstr>
      <vt:lpstr>     ÇOCUK İHMAL VE İSTİSMARI</vt:lpstr>
      <vt:lpstr>PowerPoint Sunusu</vt:lpstr>
      <vt:lpstr>Çocuk İhmali Nedir?</vt:lpstr>
      <vt:lpstr>PowerPoint Sunusu</vt:lpstr>
      <vt:lpstr>Duygusal İhmal</vt:lpstr>
      <vt:lpstr>Fiziksel İhmal</vt:lpstr>
      <vt:lpstr>Eğitim İhmali</vt:lpstr>
      <vt:lpstr>Çocuk İstismarı Nedir?</vt:lpstr>
      <vt:lpstr>PowerPoint Sunusu</vt:lpstr>
      <vt:lpstr>PowerPoint Sunusu</vt:lpstr>
      <vt:lpstr>PowerPoint Sunusu</vt:lpstr>
      <vt:lpstr>PowerPoint Sunusu</vt:lpstr>
      <vt:lpstr>PowerPoint Sunusu</vt:lpstr>
      <vt:lpstr>Fiziksel Göstergeler</vt:lpstr>
      <vt:lpstr>Davranışsal Göstergeler</vt:lpstr>
      <vt:lpstr>PowerPoint Sunusu</vt:lpstr>
      <vt:lpstr>PowerPoint Sunusu</vt:lpstr>
      <vt:lpstr>PowerPoint Sunusu</vt:lpstr>
      <vt:lpstr>Çocuklarımızı nasıl koruruz?</vt:lpstr>
      <vt:lpstr>PowerPoint Sunusu</vt:lpstr>
      <vt:lpstr>PowerPoint Sunusu</vt:lpstr>
      <vt:lpstr>PowerPoint Sunusu</vt:lpstr>
      <vt:lpstr>     ÖZEL BÖLGELER</vt:lpstr>
      <vt:lpstr>PowerPoint Sunusu</vt:lpstr>
      <vt:lpstr>PowerPoint Sunusu</vt:lpstr>
      <vt:lpstr>PowerPoint Sunusu</vt:lpstr>
      <vt:lpstr>PowerPoint Sunusu</vt:lpstr>
      <vt:lpstr>PowerPoint Sunusu</vt:lpstr>
      <vt:lpstr>PowerPoint Sunusu</vt:lpstr>
      <vt:lpstr>Nerelere Bildirimde Bulunabiliriz?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 VE İSTİSMARI</dc:title>
  <dc:creator>doktorl</dc:creator>
  <cp:lastModifiedBy>Windows 10</cp:lastModifiedBy>
  <cp:revision>73</cp:revision>
  <dcterms:created xsi:type="dcterms:W3CDTF">2016-09-05T12:35:22Z</dcterms:created>
  <dcterms:modified xsi:type="dcterms:W3CDTF">2020-02-18T11:08:22Z</dcterms:modified>
</cp:coreProperties>
</file>